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67" r:id="rId5"/>
    <p:sldId id="264" r:id="rId6"/>
    <p:sldId id="259" r:id="rId7"/>
    <p:sldId id="275" r:id="rId8"/>
    <p:sldId id="260" r:id="rId9"/>
    <p:sldId id="261" r:id="rId10"/>
    <p:sldId id="262" r:id="rId11"/>
    <p:sldId id="263" r:id="rId12"/>
    <p:sldId id="276" r:id="rId13"/>
  </p:sldIdLst>
  <p:sldSz cx="7556500" cy="10693400"/>
  <p:notesSz cx="7556500" cy="106934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2328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11/30/2021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3670427" y="9961879"/>
            <a:ext cx="219710" cy="1657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‹N›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7556" y="1226565"/>
            <a:ext cx="5304790" cy="1754263"/>
          </a:xfrm>
          <a:prstGeom prst="rect">
            <a:avLst/>
          </a:prstGeom>
        </p:spPr>
        <p:txBody>
          <a:bodyPr vert="horz" wrap="square" lIns="0" tIns="23495" rIns="0" bIns="0" rtlCol="0">
            <a:spAutoFit/>
          </a:bodyPr>
          <a:lstStyle/>
          <a:p>
            <a:pPr marL="12700" marR="5080" algn="ctr">
              <a:lnSpc>
                <a:spcPts val="2650"/>
              </a:lnSpc>
              <a:spcBef>
                <a:spcPts val="120"/>
              </a:spcBef>
            </a:pPr>
            <a:endParaRPr lang="it-IT" sz="14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2700" marR="5080" algn="ctr">
              <a:lnSpc>
                <a:spcPts val="2650"/>
              </a:lnSpc>
              <a:spcBef>
                <a:spcPts val="120"/>
              </a:spcBef>
            </a:pPr>
            <a:endParaRPr lang="it-IT" sz="14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2700" marR="5080" algn="ctr">
              <a:lnSpc>
                <a:spcPts val="2650"/>
              </a:lnSpc>
              <a:spcBef>
                <a:spcPts val="120"/>
              </a:spcBef>
            </a:pPr>
            <a:endParaRPr lang="it-IT" sz="14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2700" marR="5080" algn="ctr">
              <a:lnSpc>
                <a:spcPts val="2650"/>
              </a:lnSpc>
              <a:spcBef>
                <a:spcPts val="120"/>
              </a:spcBef>
            </a:pP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PROTOCOLLO DI EMERGENZA </a:t>
            </a:r>
            <a:r>
              <a:rPr sz="1400" b="1" dirty="0">
                <a:solidFill>
                  <a:srgbClr val="FF0000"/>
                </a:solidFill>
                <a:latin typeface="Carlito"/>
                <a:cs typeface="Carlito"/>
              </a:rPr>
              <a:t>NEI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CASI DI BULLISMO </a:t>
            </a:r>
            <a:r>
              <a:rPr sz="1400" b="1" dirty="0">
                <a:solidFill>
                  <a:srgbClr val="FF0000"/>
                </a:solidFill>
                <a:latin typeface="Carlito"/>
                <a:cs typeface="Carlito"/>
              </a:rPr>
              <a:t>E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CYBERBULLISMO  </a:t>
            </a:r>
            <a:r>
              <a:rPr sz="1400" b="1" dirty="0">
                <a:solidFill>
                  <a:srgbClr val="FF0000"/>
                </a:solidFill>
                <a:latin typeface="Carlito"/>
                <a:cs typeface="Carlito"/>
              </a:rPr>
              <a:t>ANNO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SCOLASTICO</a:t>
            </a:r>
            <a:r>
              <a:rPr sz="1400" b="1" spc="-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202</a:t>
            </a:r>
            <a:r>
              <a:rPr lang="it-IT" sz="1400" b="1" spc="-5" dirty="0">
                <a:solidFill>
                  <a:srgbClr val="FF0000"/>
                </a:solidFill>
                <a:latin typeface="Carlito"/>
                <a:cs typeface="Carlito"/>
              </a:rPr>
              <a:t>1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/2</a:t>
            </a:r>
            <a:r>
              <a:rPr lang="it-IT" sz="1400" b="1" spc="-5" dirty="0">
                <a:solidFill>
                  <a:srgbClr val="FF0000"/>
                </a:solidFill>
                <a:latin typeface="Carlito"/>
                <a:cs typeface="Carlito"/>
              </a:rPr>
              <a:t>2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20089" y="2948522"/>
            <a:ext cx="6030467" cy="1717137"/>
          </a:xfrm>
          <a:prstGeom prst="rect">
            <a:avLst/>
          </a:prstGeom>
        </p:spPr>
        <p:txBody>
          <a:bodyPr vert="horz" wrap="square" lIns="0" tIns="135890" rIns="0" bIns="0" rtlCol="0">
            <a:spAutoFit/>
          </a:bodyPr>
          <a:lstStyle/>
          <a:p>
            <a:pPr marL="101600" algn="ctr">
              <a:lnSpc>
                <a:spcPct val="100000"/>
              </a:lnSpc>
              <a:spcBef>
                <a:spcPts val="1070"/>
              </a:spcBef>
            </a:pPr>
            <a:endParaRPr lang="it-IT" sz="1400" b="1" spc="-5" dirty="0">
              <a:latin typeface="Carlito"/>
              <a:cs typeface="Carlito"/>
            </a:endParaRPr>
          </a:p>
          <a:p>
            <a:pPr marL="12700" algn="just">
              <a:lnSpc>
                <a:spcPct val="100000"/>
              </a:lnSpc>
              <a:spcBef>
                <a:spcPts val="969"/>
              </a:spcBef>
            </a:pP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sz="140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presente</a:t>
            </a:r>
            <a:r>
              <a:rPr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documento</a:t>
            </a:r>
            <a:r>
              <a:rPr lang="it-IT"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, che rappresenta una parte integrante del Regolamento d’Istituto, </a:t>
            </a:r>
            <a:r>
              <a:rPr sz="140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permette</a:t>
            </a:r>
            <a:r>
              <a:rPr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affrontare 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emergenze </a:t>
            </a:r>
            <a:r>
              <a:rPr sz="1400" b="1" dirty="0">
                <a:latin typeface="Arial" panose="020B0604020202020204" pitchFamily="34" charset="0"/>
                <a:cs typeface="Arial" panose="020B0604020202020204" pitchFamily="34" charset="0"/>
              </a:rPr>
              <a:t>di </a:t>
            </a:r>
            <a:r>
              <a:rPr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attività </a:t>
            </a:r>
            <a:r>
              <a:rPr sz="1400" b="1" spc="-10" dirty="0">
                <a:latin typeface="Arial" panose="020B0604020202020204" pitchFamily="34" charset="0"/>
                <a:cs typeface="Arial" panose="020B0604020202020204" pitchFamily="34" charset="0"/>
              </a:rPr>
              <a:t>di</a:t>
            </a:r>
            <a:r>
              <a:rPr sz="1400" b="1" spc="114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" dirty="0" err="1">
                <a:latin typeface="Arial" panose="020B0604020202020204" pitchFamily="34" charset="0"/>
                <a:cs typeface="Arial" panose="020B0604020202020204" pitchFamily="34" charset="0"/>
              </a:rPr>
              <a:t>bullismo</a:t>
            </a:r>
            <a:r>
              <a:rPr lang="it-IT" sz="1400" b="1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0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sz="1400" b="1" spc="-80" dirty="0">
                <a:latin typeface="Arial" panose="020B0604020202020204" pitchFamily="34" charset="0"/>
                <a:cs typeface="Arial" panose="020B0604020202020204" pitchFamily="34" charset="0"/>
              </a:rPr>
              <a:t>cyberbullismo </a:t>
            </a:r>
            <a:r>
              <a:rPr sz="1400" b="1" spc="-105" dirty="0">
                <a:latin typeface="Arial" panose="020B0604020202020204" pitchFamily="34" charset="0"/>
                <a:cs typeface="Arial" panose="020B0604020202020204" pitchFamily="34" charset="0"/>
              </a:rPr>
              <a:t>che </a:t>
            </a:r>
            <a:r>
              <a:rPr sz="1400" b="1" spc="-75" dirty="0">
                <a:latin typeface="Arial" panose="020B0604020202020204" pitchFamily="34" charset="0"/>
                <a:cs typeface="Arial" panose="020B0604020202020204" pitchFamily="34" charset="0"/>
              </a:rPr>
              <a:t>arrivano </a:t>
            </a:r>
            <a:r>
              <a:rPr sz="1400" b="1" spc="-90" dirty="0">
                <a:latin typeface="Arial" panose="020B0604020202020204" pitchFamily="34" charset="0"/>
                <a:cs typeface="Arial" panose="020B0604020202020204" pitchFamily="34" charset="0"/>
              </a:rPr>
              <a:t>all’attenzione </a:t>
            </a:r>
            <a:r>
              <a:rPr sz="1400" b="1" spc="-75" dirty="0">
                <a:latin typeface="Arial" panose="020B0604020202020204" pitchFamily="34" charset="0"/>
                <a:cs typeface="Arial" panose="020B0604020202020204" pitchFamily="34" charset="0"/>
              </a:rPr>
              <a:t>della </a:t>
            </a:r>
            <a:r>
              <a:rPr sz="1400" b="1" spc="-65" dirty="0">
                <a:latin typeface="Arial" panose="020B0604020202020204" pitchFamily="34" charset="0"/>
                <a:cs typeface="Arial" panose="020B0604020202020204" pitchFamily="34" charset="0"/>
              </a:rPr>
              <a:t>nostra</a:t>
            </a:r>
            <a:r>
              <a:rPr sz="1400" b="1" spc="-24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400" b="1" spc="-85" dirty="0">
                <a:latin typeface="Arial" panose="020B0604020202020204" pitchFamily="34" charset="0"/>
                <a:cs typeface="Arial" panose="020B0604020202020204" pitchFamily="34" charset="0"/>
              </a:rPr>
              <a:t>comunità educante 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algn="ctr">
              <a:lnSpc>
                <a:spcPct val="100000"/>
              </a:lnSpc>
              <a:spcBef>
                <a:spcPts val="960"/>
              </a:spcBef>
            </a:pPr>
            <a:r>
              <a:rPr sz="1600" b="1" spc="-50" dirty="0">
                <a:solidFill>
                  <a:srgbClr val="FF0000"/>
                </a:solidFill>
                <a:latin typeface="Trebuchet MS"/>
                <a:cs typeface="Trebuchet MS"/>
              </a:rPr>
              <a:t>EMERGENZA</a:t>
            </a:r>
            <a:r>
              <a:rPr sz="1600" b="1" spc="-11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1600" b="1" spc="-105" dirty="0">
                <a:solidFill>
                  <a:srgbClr val="FF0000"/>
                </a:solidFill>
                <a:latin typeface="Trebuchet MS"/>
                <a:cs typeface="Trebuchet MS"/>
              </a:rPr>
              <a:t>PERCHE’</a:t>
            </a:r>
            <a:endParaRPr sz="1600" dirty="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20090" y="899798"/>
            <a:ext cx="884164" cy="3498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607050" y="918846"/>
            <a:ext cx="861375" cy="311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r"/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769643" y="4889500"/>
            <a:ext cx="6541002" cy="45524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3707003" y="9961879"/>
            <a:ext cx="14732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sz="1100" dirty="0">
                <a:latin typeface="Carlito"/>
                <a:cs typeface="Carlito"/>
              </a:rPr>
              <a:t>1</a:t>
            </a:fld>
            <a:endParaRPr sz="1100">
              <a:latin typeface="Carlito"/>
              <a:cs typeface="Carlito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4E35F16-DF24-44F1-8E4B-BA075FD834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0097" y="899798"/>
            <a:ext cx="2091109" cy="99983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706627" y="879093"/>
            <a:ext cx="6130925" cy="85518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Carlito"/>
                <a:cs typeface="Carlito"/>
              </a:rPr>
              <a:t>Fenomenologia del </a:t>
            </a:r>
            <a:r>
              <a:rPr sz="1400" b="1" spc="-5" dirty="0">
                <a:latin typeface="Carlito"/>
                <a:cs typeface="Carlito"/>
              </a:rPr>
              <a:t>bullismo: il gruppo </a:t>
            </a:r>
            <a:r>
              <a:rPr sz="1400" b="1" dirty="0">
                <a:latin typeface="Carlito"/>
                <a:cs typeface="Carlito"/>
              </a:rPr>
              <a:t>e </a:t>
            </a:r>
            <a:r>
              <a:rPr sz="1400" b="1" spc="-5" dirty="0">
                <a:latin typeface="Carlito"/>
                <a:cs typeface="Carlito"/>
              </a:rPr>
              <a:t>il </a:t>
            </a:r>
            <a:r>
              <a:rPr sz="1400" b="1" spc="-5" dirty="0" err="1">
                <a:latin typeface="Carlito"/>
                <a:cs typeface="Carlito"/>
              </a:rPr>
              <a:t>contesto</a:t>
            </a:r>
            <a:r>
              <a:rPr sz="1400" b="1" spc="10" dirty="0">
                <a:latin typeface="Carlito"/>
                <a:cs typeface="Carlito"/>
              </a:rPr>
              <a:t> </a:t>
            </a:r>
            <a:endParaRPr lang="it-IT" sz="1400" b="1" spc="10" dirty="0">
              <a:latin typeface="Carlito"/>
              <a:cs typeface="Carlito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44"/>
              </a:spcBef>
            </a:pPr>
            <a:r>
              <a:rPr sz="1200" dirty="0">
                <a:latin typeface="Carlito"/>
                <a:cs typeface="Carlito"/>
              </a:rPr>
              <a:t>Da </a:t>
            </a:r>
            <a:r>
              <a:rPr sz="1200" spc="-5" dirty="0">
                <a:latin typeface="Carlito"/>
                <a:cs typeface="Carlito"/>
              </a:rPr>
              <a:t>quanti compagni </a:t>
            </a:r>
            <a:r>
              <a:rPr sz="1200" dirty="0">
                <a:latin typeface="Carlito"/>
                <a:cs typeface="Carlito"/>
              </a:rPr>
              <a:t>è </a:t>
            </a:r>
            <a:r>
              <a:rPr sz="1200" spc="-5" dirty="0">
                <a:latin typeface="Carlito"/>
                <a:cs typeface="Carlito"/>
              </a:rPr>
              <a:t>sostenuto </a:t>
            </a:r>
            <a:r>
              <a:rPr sz="1200" dirty="0">
                <a:latin typeface="Carlito"/>
                <a:cs typeface="Carlito"/>
              </a:rPr>
              <a:t>il</a:t>
            </a:r>
            <a:r>
              <a:rPr sz="1200" spc="-15" dirty="0">
                <a:latin typeface="Carlito"/>
                <a:cs typeface="Carlito"/>
              </a:rPr>
              <a:t> </a:t>
            </a:r>
            <a:r>
              <a:rPr sz="1200" dirty="0" err="1">
                <a:latin typeface="Carlito"/>
                <a:cs typeface="Carlito"/>
              </a:rPr>
              <a:t>bullo</a:t>
            </a:r>
            <a:r>
              <a:rPr sz="1200" dirty="0">
                <a:latin typeface="Carlito"/>
                <a:cs typeface="Carlito"/>
              </a:rPr>
              <a:t>?</a:t>
            </a:r>
            <a:endParaRPr lang="it-IT"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44"/>
              </a:spcBef>
            </a:pP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sz="1200" dirty="0">
                <a:latin typeface="Carlito"/>
                <a:cs typeface="Carlito"/>
              </a:rPr>
              <a:t>Gli </a:t>
            </a:r>
            <a:r>
              <a:rPr sz="1200" spc="-5" dirty="0">
                <a:latin typeface="Carlito"/>
                <a:cs typeface="Carlito"/>
              </a:rPr>
              <a:t>studenti </a:t>
            </a:r>
            <a:r>
              <a:rPr sz="1200" spc="-10" dirty="0">
                <a:latin typeface="Carlito"/>
                <a:cs typeface="Carlito"/>
              </a:rPr>
              <a:t>che </a:t>
            </a:r>
            <a:r>
              <a:rPr sz="1200" spc="-5" dirty="0">
                <a:latin typeface="Carlito"/>
                <a:cs typeface="Carlito"/>
              </a:rPr>
              <a:t>sostengono attivamente </a:t>
            </a:r>
            <a:r>
              <a:rPr sz="1200" dirty="0">
                <a:latin typeface="Carlito"/>
                <a:cs typeface="Carlito"/>
              </a:rPr>
              <a:t>il</a:t>
            </a:r>
            <a:r>
              <a:rPr sz="1200" spc="25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bullo</a:t>
            </a:r>
            <a:endParaRPr sz="1200" dirty="0">
              <a:latin typeface="Carlito"/>
              <a:cs typeface="Carlito"/>
            </a:endParaRPr>
          </a:p>
          <a:p>
            <a:pPr marL="12700" marR="38735">
              <a:lnSpc>
                <a:spcPct val="165000"/>
              </a:lnSpc>
              <a:spcBef>
                <a:spcPts val="10"/>
              </a:spcBef>
            </a:pPr>
            <a:r>
              <a:rPr sz="1200" spc="-55" dirty="0">
                <a:latin typeface="Arial"/>
                <a:cs typeface="Arial"/>
              </a:rPr>
              <a:t>Nome:</a:t>
            </a:r>
            <a:r>
              <a:rPr sz="1200" spc="-305" dirty="0">
                <a:latin typeface="Arial"/>
                <a:cs typeface="Arial"/>
              </a:rPr>
              <a:t>……………………………………………………………</a:t>
            </a:r>
            <a:r>
              <a:rPr lang="it-IT" sz="1200" spc="-305" dirty="0">
                <a:latin typeface="Arial"/>
                <a:cs typeface="Arial"/>
              </a:rPr>
              <a:t>………………..</a:t>
            </a:r>
            <a:r>
              <a:rPr lang="it-IT" sz="1100" spc="-55" dirty="0">
                <a:latin typeface="Arial"/>
                <a:cs typeface="Arial"/>
              </a:rPr>
              <a:t>Classe…………………..</a:t>
            </a:r>
          </a:p>
          <a:p>
            <a:pPr marL="12700" marR="38735">
              <a:lnSpc>
                <a:spcPct val="165000"/>
              </a:lnSpc>
              <a:spcBef>
                <a:spcPts val="10"/>
              </a:spcBef>
            </a:pPr>
            <a:r>
              <a:rPr sz="1200" spc="-5" dirty="0">
                <a:latin typeface="Carlito"/>
                <a:cs typeface="Carlito"/>
              </a:rPr>
              <a:t>Nome </a:t>
            </a:r>
            <a:r>
              <a:rPr sz="1200" spc="-315" dirty="0">
                <a:latin typeface="Arial"/>
                <a:cs typeface="Arial"/>
              </a:rPr>
              <a:t>…………………………………………………………….</a:t>
            </a:r>
            <a:r>
              <a:rPr lang="it-IT" sz="1200" spc="-315" dirty="0">
                <a:latin typeface="Arial"/>
                <a:cs typeface="Arial"/>
              </a:rPr>
              <a:t>     ………………   ..  </a:t>
            </a:r>
            <a:r>
              <a:rPr sz="1100" spc="-5" dirty="0" err="1">
                <a:latin typeface="Arial" panose="020B0604020202020204" pitchFamily="34" charset="0"/>
                <a:cs typeface="Arial" panose="020B0604020202020204" pitchFamily="34" charset="0"/>
              </a:rPr>
              <a:t>Classe</a:t>
            </a:r>
            <a:r>
              <a:rPr sz="1100" spc="-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1100" spc="-5" dirty="0">
                <a:latin typeface="Arial" panose="020B0604020202020204" pitchFamily="34" charset="0"/>
                <a:cs typeface="Arial" panose="020B0604020202020204" pitchFamily="34" charset="0"/>
              </a:rPr>
              <a:t>………………..</a:t>
            </a:r>
            <a:endParaRPr lang="it-IT" sz="1200" spc="-5" dirty="0">
              <a:latin typeface="Carlito"/>
            </a:endParaRPr>
          </a:p>
          <a:p>
            <a:pPr marL="12700" marR="38735">
              <a:lnSpc>
                <a:spcPct val="165000"/>
              </a:lnSpc>
              <a:spcBef>
                <a:spcPts val="10"/>
              </a:spcBef>
            </a:pPr>
            <a:r>
              <a:rPr sz="1200" spc="-380" dirty="0">
                <a:latin typeface="Arial"/>
                <a:cs typeface="Arial"/>
              </a:rPr>
              <a:t> </a:t>
            </a:r>
            <a:r>
              <a:rPr sz="1200" spc="-300" dirty="0">
                <a:latin typeface="Arial"/>
                <a:cs typeface="Arial"/>
              </a:rPr>
              <a:t> </a:t>
            </a:r>
            <a:r>
              <a:rPr sz="1200" spc="-65" dirty="0">
                <a:latin typeface="Arial"/>
                <a:cs typeface="Arial"/>
              </a:rPr>
              <a:t>Nome </a:t>
            </a:r>
            <a:r>
              <a:rPr sz="1200" spc="-325" dirty="0">
                <a:latin typeface="Arial"/>
                <a:cs typeface="Arial"/>
              </a:rPr>
              <a:t>………………………………………………………………</a:t>
            </a:r>
            <a:r>
              <a:rPr lang="it-IT" sz="1200" spc="-325" dirty="0">
                <a:latin typeface="Arial"/>
                <a:cs typeface="Arial"/>
              </a:rPr>
              <a:t>……………….    </a:t>
            </a:r>
            <a:r>
              <a:rPr sz="1100" spc="-65" dirty="0" err="1">
                <a:latin typeface="Arial"/>
                <a:cs typeface="Arial"/>
              </a:rPr>
              <a:t>Classe</a:t>
            </a:r>
            <a:r>
              <a:rPr lang="it-IT" sz="1100" spc="-65" dirty="0">
                <a:latin typeface="Arial"/>
                <a:cs typeface="Arial"/>
              </a:rPr>
              <a:t>………………….</a:t>
            </a:r>
            <a:endParaRPr lang="it-IT" sz="1200" spc="-350" dirty="0">
              <a:latin typeface="Arial"/>
              <a:cs typeface="Arial"/>
            </a:endParaRPr>
          </a:p>
          <a:p>
            <a:pPr marL="12700" marR="38735">
              <a:lnSpc>
                <a:spcPct val="165000"/>
              </a:lnSpc>
              <a:spcBef>
                <a:spcPts val="10"/>
              </a:spcBef>
            </a:pPr>
            <a:endParaRPr lang="it-IT" sz="1200" dirty="0">
              <a:latin typeface="Arial"/>
              <a:cs typeface="Arial"/>
            </a:endParaRPr>
          </a:p>
          <a:p>
            <a:pPr marL="12700" marR="2404745" algn="just">
              <a:lnSpc>
                <a:spcPct val="165500"/>
              </a:lnSpc>
              <a:spcBef>
                <a:spcPts val="5"/>
              </a:spcBef>
            </a:pPr>
            <a:r>
              <a:rPr sz="1200" dirty="0" err="1">
                <a:latin typeface="Carlito"/>
                <a:cs typeface="Carlito"/>
              </a:rPr>
              <a:t>Quanti</a:t>
            </a:r>
            <a:r>
              <a:rPr sz="120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compagni supportano </a:t>
            </a:r>
            <a:r>
              <a:rPr sz="1200" dirty="0">
                <a:latin typeface="Carlito"/>
                <a:cs typeface="Carlito"/>
              </a:rPr>
              <a:t>la </a:t>
            </a:r>
            <a:r>
              <a:rPr sz="1200" spc="-5" dirty="0">
                <a:latin typeface="Carlito"/>
                <a:cs typeface="Carlito"/>
              </a:rPr>
              <a:t>vittima </a:t>
            </a:r>
            <a:r>
              <a:rPr sz="1200" dirty="0">
                <a:latin typeface="Carlito"/>
                <a:cs typeface="Carlito"/>
              </a:rPr>
              <a:t>o </a:t>
            </a:r>
            <a:r>
              <a:rPr sz="1200" spc="-5" dirty="0">
                <a:latin typeface="Carlito"/>
                <a:cs typeface="Carlito"/>
              </a:rPr>
              <a:t>potrebbero </a:t>
            </a:r>
            <a:r>
              <a:rPr sz="1200" dirty="0">
                <a:latin typeface="Carlito"/>
                <a:cs typeface="Carlito"/>
              </a:rPr>
              <a:t>farlo?  Gli </a:t>
            </a:r>
            <a:r>
              <a:rPr sz="1200" spc="-5" dirty="0">
                <a:latin typeface="Carlito"/>
                <a:cs typeface="Carlito"/>
              </a:rPr>
              <a:t>studenti </a:t>
            </a:r>
            <a:r>
              <a:rPr sz="1200" spc="-10" dirty="0">
                <a:latin typeface="Carlito"/>
                <a:cs typeface="Carlito"/>
              </a:rPr>
              <a:t>che </a:t>
            </a:r>
            <a:r>
              <a:rPr sz="1200" spc="-5" dirty="0">
                <a:latin typeface="Carlito"/>
                <a:cs typeface="Carlito"/>
              </a:rPr>
              <a:t>possono sostenere </a:t>
            </a:r>
            <a:r>
              <a:rPr sz="1200" dirty="0">
                <a:latin typeface="Carlito"/>
                <a:cs typeface="Carlito"/>
              </a:rPr>
              <a:t>la </a:t>
            </a:r>
            <a:r>
              <a:rPr sz="1200" spc="-5" dirty="0">
                <a:latin typeface="Carlito"/>
                <a:cs typeface="Carlito"/>
              </a:rPr>
              <a:t>vittima (nome, classe)  </a:t>
            </a:r>
            <a:r>
              <a:rPr sz="1200" spc="-55" dirty="0">
                <a:latin typeface="Arial"/>
                <a:cs typeface="Arial"/>
              </a:rPr>
              <a:t>Nome:</a:t>
            </a:r>
            <a:r>
              <a:rPr sz="1200" spc="-300" dirty="0">
                <a:latin typeface="Arial"/>
                <a:cs typeface="Arial"/>
              </a:rPr>
              <a:t>……………………………………………………………</a:t>
            </a:r>
            <a:r>
              <a:rPr sz="1200" spc="-5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it-IT" sz="1200" spc="-5" dirty="0">
                <a:latin typeface="Arial" panose="020B0604020202020204" pitchFamily="34" charset="0"/>
                <a:cs typeface="Arial" panose="020B0604020202020204" pitchFamily="34" charset="0"/>
              </a:rPr>
              <a:t>lasse</a:t>
            </a:r>
            <a:endParaRPr lang="it-IT" sz="1200" spc="-5" dirty="0">
              <a:latin typeface="Carlito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lang="it-IT" sz="1200" spc="-55" dirty="0">
                <a:latin typeface="Arial"/>
                <a:cs typeface="Arial"/>
              </a:rPr>
              <a:t>Nome: </a:t>
            </a:r>
            <a:r>
              <a:rPr lang="it-IT" sz="1200" spc="-325" dirty="0">
                <a:latin typeface="Arial"/>
                <a:cs typeface="Arial"/>
              </a:rPr>
              <a:t>………………………………………………………………</a:t>
            </a:r>
            <a:r>
              <a:rPr lang="it-IT" sz="1200" spc="-55" dirty="0">
                <a:latin typeface="Arial"/>
                <a:cs typeface="Arial"/>
              </a:rPr>
              <a:t>Classe</a:t>
            </a: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endParaRPr lang="it-IT" sz="1200" spc="-32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1200" dirty="0" err="1">
                <a:latin typeface="Carlito"/>
                <a:cs typeface="Carlito"/>
              </a:rPr>
              <a:t>Gli</a:t>
            </a:r>
            <a:r>
              <a:rPr sz="120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insegnanti sono intervenuti </a:t>
            </a:r>
            <a:r>
              <a:rPr sz="1200" dirty="0">
                <a:latin typeface="Carlito"/>
                <a:cs typeface="Carlito"/>
              </a:rPr>
              <a:t>in </a:t>
            </a:r>
            <a:r>
              <a:rPr sz="1200" spc="-5" dirty="0">
                <a:latin typeface="Carlito"/>
                <a:cs typeface="Carlito"/>
              </a:rPr>
              <a:t>qualche</a:t>
            </a:r>
            <a:r>
              <a:rPr sz="1200" dirty="0">
                <a:latin typeface="Carlito"/>
                <a:cs typeface="Carlito"/>
              </a:rPr>
              <a:t> </a:t>
            </a:r>
            <a:r>
              <a:rPr sz="1200" spc="-5" dirty="0">
                <a:latin typeface="Carlito"/>
                <a:cs typeface="Carlito"/>
              </a:rPr>
              <a:t>modo?</a:t>
            </a:r>
            <a:endParaRPr sz="1200" dirty="0">
              <a:latin typeface="Carlito"/>
              <a:cs typeface="Carlito"/>
            </a:endParaRPr>
          </a:p>
          <a:p>
            <a:pPr marL="12700">
              <a:lnSpc>
                <a:spcPct val="150000"/>
              </a:lnSpc>
              <a:spcBef>
                <a:spcPts val="950"/>
              </a:spcBef>
            </a:pPr>
            <a:r>
              <a:rPr sz="1200" spc="-380" dirty="0">
                <a:latin typeface="Arial"/>
                <a:cs typeface="Arial"/>
              </a:rPr>
              <a:t>…………………………………………………………………………………………………………………………………………………………</a:t>
            </a: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50000"/>
              </a:lnSpc>
              <a:spcBef>
                <a:spcPts val="130"/>
              </a:spcBef>
            </a:pPr>
            <a:r>
              <a:rPr sz="1200" spc="-380" dirty="0">
                <a:latin typeface="Arial"/>
                <a:cs typeface="Arial"/>
              </a:rPr>
              <a:t>………………………………………………………………………………………………………………………………………………………………………………</a:t>
            </a:r>
            <a:r>
              <a:rPr sz="1200" spc="-305" dirty="0">
                <a:latin typeface="Arial"/>
                <a:cs typeface="Arial"/>
              </a:rPr>
              <a:t>…………………</a:t>
            </a:r>
            <a:r>
              <a:rPr lang="it-IT" sz="1200" spc="-305" dirty="0">
                <a:latin typeface="Arial"/>
                <a:cs typeface="Arial"/>
              </a:rPr>
              <a:t>………………………………………………………………………………………………………</a:t>
            </a: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endParaRPr sz="1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1200" spc="-5" dirty="0">
                <a:latin typeface="Carlito"/>
                <a:cs typeface="Carlito"/>
              </a:rPr>
              <a:t>La </a:t>
            </a:r>
            <a:r>
              <a:rPr sz="1200" dirty="0">
                <a:latin typeface="Carlito"/>
                <a:cs typeface="Carlito"/>
              </a:rPr>
              <a:t>famiglia o </a:t>
            </a:r>
            <a:r>
              <a:rPr sz="1200" spc="-5" dirty="0">
                <a:latin typeface="Carlito"/>
                <a:cs typeface="Carlito"/>
              </a:rPr>
              <a:t>altri </a:t>
            </a:r>
            <a:r>
              <a:rPr sz="1200" dirty="0">
                <a:latin typeface="Carlito"/>
                <a:cs typeface="Carlito"/>
              </a:rPr>
              <a:t>adulti </a:t>
            </a:r>
            <a:r>
              <a:rPr sz="1200" spc="-5" dirty="0">
                <a:latin typeface="Carlito"/>
                <a:cs typeface="Carlito"/>
              </a:rPr>
              <a:t>hanno cercato </a:t>
            </a:r>
            <a:r>
              <a:rPr sz="1200" dirty="0">
                <a:latin typeface="Carlito"/>
                <a:cs typeface="Carlito"/>
              </a:rPr>
              <a:t>di</a:t>
            </a:r>
            <a:r>
              <a:rPr sz="1200" spc="-20" dirty="0">
                <a:latin typeface="Carlito"/>
                <a:cs typeface="Carlito"/>
              </a:rPr>
              <a:t> </a:t>
            </a:r>
            <a:r>
              <a:rPr sz="1200" spc="-5" dirty="0" err="1">
                <a:latin typeface="Carlito"/>
                <a:cs typeface="Carlito"/>
              </a:rPr>
              <a:t>intervenire</a:t>
            </a:r>
            <a:r>
              <a:rPr sz="1200" spc="-5" dirty="0">
                <a:latin typeface="Carlito"/>
                <a:cs typeface="Carlito"/>
              </a:rPr>
              <a:t>?</a:t>
            </a:r>
            <a:endParaRPr lang="it-IT" sz="1200" spc="-5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endParaRPr sz="12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</a:pPr>
            <a:r>
              <a:rPr lang="it-IT" sz="1200" dirty="0">
                <a:latin typeface="Carlito"/>
                <a:cs typeface="Carlito"/>
              </a:rPr>
              <a:t>………………………………………………………………………………………………………………………………………………………</a:t>
            </a:r>
          </a:p>
          <a:p>
            <a:pPr>
              <a:lnSpc>
                <a:spcPct val="100000"/>
              </a:lnSpc>
            </a:pPr>
            <a:endParaRPr lang="it-IT" sz="12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</a:pPr>
            <a:r>
              <a:rPr lang="it-IT" sz="1200" dirty="0">
                <a:latin typeface="Carlito"/>
                <a:cs typeface="Carlito"/>
              </a:rPr>
              <a:t>…………………………………………………………………………………………………………………………………………………....</a:t>
            </a:r>
          </a:p>
          <a:p>
            <a:pPr>
              <a:lnSpc>
                <a:spcPct val="100000"/>
              </a:lnSpc>
            </a:pPr>
            <a:endParaRPr sz="12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50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200" spc="-5" dirty="0">
                <a:latin typeface="Carlito"/>
                <a:cs typeface="Carlito"/>
              </a:rPr>
              <a:t>La </a:t>
            </a:r>
            <a:r>
              <a:rPr sz="1200" dirty="0">
                <a:latin typeface="Carlito"/>
                <a:cs typeface="Carlito"/>
              </a:rPr>
              <a:t>famiglia ha </a:t>
            </a:r>
            <a:r>
              <a:rPr sz="1200" spc="-5" dirty="0">
                <a:latin typeface="Carlito"/>
                <a:cs typeface="Carlito"/>
              </a:rPr>
              <a:t>chiesto</a:t>
            </a:r>
            <a:r>
              <a:rPr sz="1200" spc="-15" dirty="0">
                <a:latin typeface="Carlito"/>
                <a:cs typeface="Carlito"/>
              </a:rPr>
              <a:t> </a:t>
            </a:r>
            <a:r>
              <a:rPr sz="1200" spc="-10" dirty="0" err="1">
                <a:latin typeface="Carlito"/>
                <a:cs typeface="Carlito"/>
              </a:rPr>
              <a:t>aiuto</a:t>
            </a:r>
            <a:r>
              <a:rPr sz="1200" spc="-10" dirty="0">
                <a:latin typeface="Carlito"/>
                <a:cs typeface="Carlito"/>
              </a:rPr>
              <a:t>?</a:t>
            </a:r>
            <a:endParaRPr lang="it-IT" sz="1200" spc="-1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endParaRPr lang="it-IT" sz="1200" spc="-1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endParaRPr lang="it-IT" sz="1200" spc="-1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it-IT" sz="1200" spc="-10" dirty="0">
                <a:latin typeface="Carlito"/>
                <a:cs typeface="Carlito"/>
              </a:rPr>
              <a:t>..................................................................................................................................................................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endParaRPr lang="it-IT" sz="1200" spc="-10" dirty="0"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lang="it-IT" sz="1200" spc="-10" dirty="0">
                <a:latin typeface="Carlito"/>
                <a:cs typeface="Carlito"/>
              </a:rPr>
              <a:t>……………………………………………………………………………………………………………………………………………………….</a:t>
            </a:r>
            <a:endParaRPr sz="12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25677" y="4813300"/>
            <a:ext cx="6123940" cy="5124352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2065">
              <a:lnSpc>
                <a:spcPct val="109600"/>
              </a:lnSpc>
              <a:spcBef>
                <a:spcPts val="90"/>
              </a:spcBef>
            </a:pPr>
            <a:r>
              <a:rPr sz="1200" b="1" spc="-5" dirty="0">
                <a:solidFill>
                  <a:srgbClr val="252525"/>
                </a:solidFill>
                <a:latin typeface="+mj-lt"/>
                <a:cs typeface="Carlito"/>
              </a:rPr>
              <a:t>Trattandosi </a:t>
            </a:r>
            <a:r>
              <a:rPr sz="1200" b="1" spc="-10" dirty="0">
                <a:solidFill>
                  <a:srgbClr val="252525"/>
                </a:solidFill>
                <a:latin typeface="+mj-lt"/>
                <a:cs typeface="Carlito"/>
              </a:rPr>
              <a:t>di </a:t>
            </a:r>
            <a:r>
              <a:rPr sz="1200" b="1" dirty="0">
                <a:solidFill>
                  <a:srgbClr val="252525"/>
                </a:solidFill>
                <a:latin typeface="+mj-lt"/>
                <a:cs typeface="Carlito"/>
              </a:rPr>
              <a:t>un</a:t>
            </a:r>
            <a:r>
              <a:rPr lang="it-IT" sz="1200" b="1" dirty="0">
                <a:solidFill>
                  <a:srgbClr val="252525"/>
                </a:solidFill>
                <a:latin typeface="+mj-lt"/>
                <a:cs typeface="Carlito"/>
              </a:rPr>
              <a:t> codice verde</a:t>
            </a:r>
            <a:r>
              <a:rPr sz="1200" b="1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lang="it-IT" sz="1200" b="1" spc="-5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la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situazione deve essere affrontata,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monitorata,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con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interventi da 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attuare in classe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tramite un approccio educativo. Si </a:t>
            </a:r>
            <a:r>
              <a:rPr lang="it-IT" sz="1200" spc="-10" dirty="0">
                <a:solidFill>
                  <a:srgbClr val="252525"/>
                </a:solidFill>
                <a:latin typeface="+mj-lt"/>
                <a:cs typeface="Carlito"/>
              </a:rPr>
              <a:t>può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inoltre pensare di coinvolgere alcuni studenti (es. difensore della vittima)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per alcuni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interventi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mirati (es. supporto). Ed esempio, un primo  obiettivo potrebbe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essere quello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di sensibilizzare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classe verso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il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fenomeno del bullismo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cyberbullismo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al 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fine di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aumentare la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consapevolezza relativa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fenomeno, alle emozioni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alle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conseguenze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per la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vittima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 </a:t>
            </a:r>
            <a:r>
              <a:rPr sz="1200" spc="-5" dirty="0">
                <a:solidFill>
                  <a:srgbClr val="252525"/>
                </a:solidFill>
                <a:latin typeface="+mj-lt"/>
                <a:cs typeface="Arial"/>
              </a:rPr>
              <a:t>l’impor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tanza del ruolo degli spettatori</a:t>
            </a:r>
            <a:r>
              <a:rPr sz="1200" spc="-20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passivi.</a:t>
            </a:r>
            <a:endParaRPr sz="1200" dirty="0">
              <a:latin typeface="+mj-lt"/>
              <a:cs typeface="Carlito"/>
            </a:endParaRPr>
          </a:p>
          <a:p>
            <a:pPr marL="12700" marR="5080">
              <a:lnSpc>
                <a:spcPct val="109700"/>
              </a:lnSpc>
              <a:spcBef>
                <a:spcPts val="810"/>
              </a:spcBef>
            </a:pPr>
            <a:r>
              <a:rPr sz="1200" b="1" spc="-5" dirty="0">
                <a:solidFill>
                  <a:srgbClr val="252525"/>
                </a:solidFill>
                <a:latin typeface="+mj-lt"/>
                <a:cs typeface="Carlito"/>
              </a:rPr>
              <a:t>Trattandosi </a:t>
            </a:r>
            <a:r>
              <a:rPr sz="1200" b="1" spc="-10" dirty="0">
                <a:solidFill>
                  <a:srgbClr val="252525"/>
                </a:solidFill>
                <a:latin typeface="+mj-lt"/>
                <a:cs typeface="Carlito"/>
              </a:rPr>
              <a:t>di </a:t>
            </a:r>
            <a:r>
              <a:rPr sz="1200" b="1" dirty="0">
                <a:solidFill>
                  <a:srgbClr val="252525"/>
                </a:solidFill>
                <a:latin typeface="+mj-lt"/>
                <a:cs typeface="Carlito"/>
              </a:rPr>
              <a:t>un codice </a:t>
            </a:r>
            <a:r>
              <a:rPr sz="1200" b="1" spc="-5" dirty="0">
                <a:solidFill>
                  <a:srgbClr val="252525"/>
                </a:solidFill>
                <a:latin typeface="+mj-lt"/>
                <a:cs typeface="Carlito"/>
              </a:rPr>
              <a:t>giallo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(livello sistematico di bullismo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di vittimizzazione),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situazione deve essere 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affrontata con interventi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da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attuare in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classe, con interventi individuali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svolti con il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bullo e/o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vittima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tramite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il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coinvolgimento della famiglia. Ed esempio, </a:t>
            </a:r>
            <a:r>
              <a:rPr sz="1200" spc="-10" dirty="0">
                <a:solidFill>
                  <a:srgbClr val="252525"/>
                </a:solidFill>
                <a:latin typeface="+mj-lt"/>
                <a:cs typeface="Carlito"/>
              </a:rPr>
              <a:t>un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primo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obiettivo potrebbe essere quello di  sensibilizzare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classe verso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il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fenomeno del bullismo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cyberbullismo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al </a:t>
            </a:r>
            <a:r>
              <a:rPr sz="1200" spc="-10" dirty="0">
                <a:solidFill>
                  <a:srgbClr val="252525"/>
                </a:solidFill>
                <a:latin typeface="+mj-lt"/>
                <a:cs typeface="Carlito"/>
              </a:rPr>
              <a:t>fine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di </a:t>
            </a:r>
            <a:r>
              <a:rPr sz="1200" spc="-5" dirty="0" err="1">
                <a:solidFill>
                  <a:srgbClr val="252525"/>
                </a:solidFill>
                <a:latin typeface="+mj-lt"/>
                <a:cs typeface="Carlito"/>
              </a:rPr>
              <a:t>aumentare</a:t>
            </a:r>
            <a:r>
              <a:rPr sz="1200" spc="105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la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lang="it-IT" sz="1200" spc="-70" dirty="0">
                <a:solidFill>
                  <a:srgbClr val="252525"/>
                </a:solidFill>
                <a:latin typeface="+mj-lt"/>
                <a:cs typeface="Arial"/>
              </a:rPr>
              <a:t>consapevolezza </a:t>
            </a:r>
            <a:r>
              <a:rPr lang="it-IT" sz="1200" spc="-25" dirty="0">
                <a:solidFill>
                  <a:srgbClr val="252525"/>
                </a:solidFill>
                <a:latin typeface="+mj-lt"/>
                <a:cs typeface="Arial"/>
              </a:rPr>
              <a:t>relativa </a:t>
            </a:r>
            <a:r>
              <a:rPr lang="it-IT" sz="1200" spc="-40" dirty="0">
                <a:solidFill>
                  <a:srgbClr val="252525"/>
                </a:solidFill>
                <a:latin typeface="+mj-lt"/>
                <a:cs typeface="Arial"/>
              </a:rPr>
              <a:t>al fenomeno, </a:t>
            </a:r>
            <a:r>
              <a:rPr lang="it-IT" sz="1200" spc="-35" dirty="0">
                <a:solidFill>
                  <a:srgbClr val="252525"/>
                </a:solidFill>
                <a:latin typeface="+mj-lt"/>
                <a:cs typeface="Arial"/>
              </a:rPr>
              <a:t>alle </a:t>
            </a:r>
            <a:r>
              <a:rPr lang="it-IT" sz="1200" spc="-40" dirty="0">
                <a:solidFill>
                  <a:srgbClr val="252525"/>
                </a:solidFill>
                <a:latin typeface="+mj-lt"/>
                <a:cs typeface="Arial"/>
              </a:rPr>
              <a:t>emozioni </a:t>
            </a:r>
            <a:r>
              <a:rPr lang="it-IT" sz="1200" spc="-65" dirty="0">
                <a:solidFill>
                  <a:srgbClr val="252525"/>
                </a:solidFill>
                <a:latin typeface="+mj-lt"/>
                <a:cs typeface="Arial"/>
              </a:rPr>
              <a:t>e </a:t>
            </a:r>
            <a:r>
              <a:rPr lang="it-IT" sz="1200" spc="-35" dirty="0">
                <a:solidFill>
                  <a:srgbClr val="252525"/>
                </a:solidFill>
                <a:latin typeface="+mj-lt"/>
                <a:cs typeface="Arial"/>
              </a:rPr>
              <a:t>alle </a:t>
            </a:r>
            <a:r>
              <a:rPr lang="it-IT" sz="1200" spc="-70" dirty="0">
                <a:solidFill>
                  <a:srgbClr val="252525"/>
                </a:solidFill>
                <a:latin typeface="+mj-lt"/>
                <a:cs typeface="Arial"/>
              </a:rPr>
              <a:t>conseguenze </a:t>
            </a:r>
            <a:r>
              <a:rPr lang="it-IT" sz="1200" spc="-35" dirty="0">
                <a:solidFill>
                  <a:srgbClr val="252525"/>
                </a:solidFill>
                <a:latin typeface="+mj-lt"/>
                <a:cs typeface="Arial"/>
              </a:rPr>
              <a:t>per </a:t>
            </a:r>
            <a:r>
              <a:rPr lang="it-IT" sz="1200" spc="-40" dirty="0">
                <a:solidFill>
                  <a:srgbClr val="252525"/>
                </a:solidFill>
                <a:latin typeface="+mj-lt"/>
                <a:cs typeface="Arial"/>
              </a:rPr>
              <a:t>la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Arial"/>
              </a:rPr>
              <a:t>vittima </a:t>
            </a:r>
            <a:r>
              <a:rPr lang="it-IT" sz="1200" spc="-65" dirty="0">
                <a:solidFill>
                  <a:srgbClr val="252525"/>
                </a:solidFill>
                <a:latin typeface="+mj-lt"/>
                <a:cs typeface="Arial"/>
              </a:rPr>
              <a:t>e </a:t>
            </a:r>
            <a:r>
              <a:rPr lang="it-IT" sz="1200" spc="-25" dirty="0">
                <a:solidFill>
                  <a:srgbClr val="252525"/>
                </a:solidFill>
                <a:latin typeface="+mj-lt"/>
                <a:cs typeface="Arial"/>
              </a:rPr>
              <a:t>l’importanza</a:t>
            </a:r>
            <a:r>
              <a:rPr lang="it-IT" sz="1200" spc="-229" dirty="0">
                <a:solidFill>
                  <a:srgbClr val="252525"/>
                </a:solidFill>
                <a:latin typeface="+mj-lt"/>
                <a:cs typeface="Arial"/>
              </a:rPr>
              <a:t> </a:t>
            </a:r>
            <a:r>
              <a:rPr lang="it-IT" sz="1200" spc="-35" dirty="0">
                <a:solidFill>
                  <a:srgbClr val="252525"/>
                </a:solidFill>
                <a:latin typeface="+mj-lt"/>
                <a:cs typeface="Arial"/>
              </a:rPr>
              <a:t>del 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ruolo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degli spettatori passivi. Potrebbe essere svolto,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inoltre,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un intervento individuale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che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coinvolga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la 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vittima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e il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bullo, dallo psicologo della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scuola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e/o da professionisti esterni. Infine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potrebbe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essere utile  informare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coinvolgere </a:t>
            </a:r>
            <a:r>
              <a:rPr lang="it-IT" sz="1200" dirty="0">
                <a:solidFill>
                  <a:srgbClr val="252525"/>
                </a:solidFill>
                <a:latin typeface="+mj-lt"/>
                <a:cs typeface="Carlito"/>
              </a:rPr>
              <a:t>anche la 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famiglia.</a:t>
            </a:r>
            <a:endParaRPr lang="it-IT" sz="1200" dirty="0">
              <a:latin typeface="+mj-lt"/>
              <a:cs typeface="Carlito"/>
            </a:endParaRPr>
          </a:p>
          <a:p>
            <a:pPr marL="12700" marR="29845">
              <a:lnSpc>
                <a:spcPct val="101800"/>
              </a:lnSpc>
              <a:spcBef>
                <a:spcPts val="900"/>
              </a:spcBef>
            </a:pPr>
            <a:r>
              <a:rPr sz="1200" b="1" spc="-5" dirty="0" err="1">
                <a:solidFill>
                  <a:srgbClr val="252525"/>
                </a:solidFill>
                <a:latin typeface="+mj-lt"/>
                <a:cs typeface="Carlito"/>
              </a:rPr>
              <a:t>Trattandosi</a:t>
            </a:r>
            <a:r>
              <a:rPr sz="1200" b="1" spc="-5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sz="1200" b="1" spc="-10" dirty="0">
                <a:solidFill>
                  <a:srgbClr val="252525"/>
                </a:solidFill>
                <a:latin typeface="+mj-lt"/>
                <a:cs typeface="Carlito"/>
              </a:rPr>
              <a:t>di </a:t>
            </a:r>
            <a:r>
              <a:rPr sz="1200" b="1" spc="-5" dirty="0">
                <a:solidFill>
                  <a:srgbClr val="252525"/>
                </a:solidFill>
                <a:latin typeface="+mj-lt"/>
                <a:cs typeface="Carlito"/>
              </a:rPr>
              <a:t>un </a:t>
            </a:r>
            <a:r>
              <a:rPr sz="1200" b="1" dirty="0">
                <a:solidFill>
                  <a:srgbClr val="252525"/>
                </a:solidFill>
                <a:latin typeface="+mj-lt"/>
                <a:cs typeface="Carlito"/>
              </a:rPr>
              <a:t>codice </a:t>
            </a:r>
            <a:r>
              <a:rPr sz="1200" b="1" spc="-5" dirty="0">
                <a:solidFill>
                  <a:srgbClr val="252525"/>
                </a:solidFill>
                <a:latin typeface="+mj-lt"/>
                <a:cs typeface="Carlito"/>
              </a:rPr>
              <a:t>rosso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(livello di urgenza di bullismo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di vittimizzazione), dovranno essere utilizzati  interventi di emergenza</a:t>
            </a:r>
            <a:r>
              <a:rPr sz="1200" spc="10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quali:</a:t>
            </a:r>
            <a:endParaRPr sz="1200" dirty="0">
              <a:latin typeface="+mj-lt"/>
              <a:cs typeface="Carlito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 dirty="0">
              <a:latin typeface="+mj-lt"/>
              <a:cs typeface="Carlito"/>
            </a:endParaRPr>
          </a:p>
          <a:p>
            <a:pPr marL="469900" indent="-229235">
              <a:lnSpc>
                <a:spcPct val="100000"/>
              </a:lnSpc>
              <a:buSzPct val="90909"/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200" spc="-45" dirty="0">
                <a:solidFill>
                  <a:srgbClr val="252525"/>
                </a:solidFill>
                <a:latin typeface="+mj-lt"/>
                <a:cs typeface="Arial"/>
              </a:rPr>
              <a:t>Approccio </a:t>
            </a:r>
            <a:r>
              <a:rPr sz="1200" spc="-40" dirty="0">
                <a:solidFill>
                  <a:srgbClr val="252525"/>
                </a:solidFill>
                <a:latin typeface="+mj-lt"/>
                <a:cs typeface="Arial"/>
              </a:rPr>
              <a:t>educativo </a:t>
            </a:r>
            <a:r>
              <a:rPr sz="1200" spc="-50" dirty="0">
                <a:solidFill>
                  <a:srgbClr val="252525"/>
                </a:solidFill>
                <a:latin typeface="+mj-lt"/>
                <a:cs typeface="Arial"/>
              </a:rPr>
              <a:t>con </a:t>
            </a:r>
            <a:r>
              <a:rPr sz="1200" spc="-10" dirty="0">
                <a:solidFill>
                  <a:srgbClr val="252525"/>
                </a:solidFill>
                <a:latin typeface="+mj-lt"/>
                <a:cs typeface="Arial"/>
              </a:rPr>
              <a:t>l’intera </a:t>
            </a:r>
            <a:r>
              <a:rPr sz="1200" spc="-80" dirty="0">
                <a:solidFill>
                  <a:srgbClr val="252525"/>
                </a:solidFill>
                <a:latin typeface="+mj-lt"/>
                <a:cs typeface="Arial"/>
              </a:rPr>
              <a:t>classe </a:t>
            </a:r>
            <a:r>
              <a:rPr sz="1200" spc="-30" dirty="0">
                <a:solidFill>
                  <a:srgbClr val="252525"/>
                </a:solidFill>
                <a:latin typeface="+mj-lt"/>
                <a:cs typeface="Arial"/>
              </a:rPr>
              <a:t>svolto</a:t>
            </a:r>
            <a:r>
              <a:rPr sz="1200" spc="-135" dirty="0">
                <a:solidFill>
                  <a:srgbClr val="252525"/>
                </a:solidFill>
                <a:latin typeface="+mj-lt"/>
                <a:cs typeface="Arial"/>
              </a:rPr>
              <a:t> </a:t>
            </a:r>
            <a:r>
              <a:rPr sz="1200" spc="-40" dirty="0">
                <a:solidFill>
                  <a:srgbClr val="252525"/>
                </a:solidFill>
                <a:latin typeface="+mj-lt"/>
                <a:cs typeface="Arial"/>
              </a:rPr>
              <a:t>dall'insegnate;</a:t>
            </a:r>
            <a:endParaRPr sz="1200" dirty="0">
              <a:latin typeface="+mj-lt"/>
              <a:cs typeface="Arial"/>
            </a:endParaRPr>
          </a:p>
          <a:p>
            <a:pPr marL="469900" marR="588645" indent="-228600">
              <a:lnSpc>
                <a:spcPct val="101800"/>
              </a:lnSpc>
              <a:buSzPct val="90909"/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Coinvolgimento tempestivo della famiglia da parte del Dirigente Scolastico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dal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team per 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l'emergenza;</a:t>
            </a:r>
            <a:endParaRPr sz="1200" dirty="0">
              <a:latin typeface="+mj-lt"/>
              <a:cs typeface="Carlito"/>
            </a:endParaRPr>
          </a:p>
          <a:p>
            <a:pPr marL="469900" indent="-229235">
              <a:lnSpc>
                <a:spcPct val="100000"/>
              </a:lnSpc>
              <a:spcBef>
                <a:spcPts val="25"/>
              </a:spcBef>
              <a:buSzPct val="90909"/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Supporto intensivo per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la</a:t>
            </a:r>
            <a:r>
              <a:rPr sz="1200" spc="10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vittima;</a:t>
            </a:r>
            <a:endParaRPr sz="1200" dirty="0">
              <a:latin typeface="+mj-lt"/>
              <a:cs typeface="Carlito"/>
            </a:endParaRPr>
          </a:p>
          <a:p>
            <a:pPr marL="469900" indent="-229235">
              <a:lnSpc>
                <a:spcPct val="100000"/>
              </a:lnSpc>
              <a:spcBef>
                <a:spcPts val="15"/>
              </a:spcBef>
              <a:buSzPct val="90909"/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Intervento dello psicologo sui bulli;</a:t>
            </a:r>
            <a:endParaRPr sz="1200" dirty="0">
              <a:latin typeface="+mj-lt"/>
              <a:cs typeface="Carlito"/>
            </a:endParaRPr>
          </a:p>
          <a:p>
            <a:pPr marL="469900" marR="262255" indent="-228600">
              <a:lnSpc>
                <a:spcPct val="101800"/>
              </a:lnSpc>
              <a:buSzPct val="90909"/>
              <a:buFont typeface="Symbol"/>
              <a:buChar char=""/>
              <a:tabLst>
                <a:tab pos="469900" algn="l"/>
                <a:tab pos="470534" algn="l"/>
              </a:tabLst>
            </a:pP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Supporto intensivo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lungo termine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di rete (Accesso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ai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servizi del territorio, per esempio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Usl o 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consultori di riferimento, attraverso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il 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dirigente scolastico, team </a:t>
            </a:r>
            <a:r>
              <a:rPr sz="1200" dirty="0">
                <a:solidFill>
                  <a:srgbClr val="252525"/>
                </a:solidFill>
                <a:latin typeface="+mj-lt"/>
                <a:cs typeface="Carlito"/>
              </a:rPr>
              <a:t>e</a:t>
            </a:r>
            <a:r>
              <a:rPr sz="1200" spc="45" dirty="0">
                <a:solidFill>
                  <a:srgbClr val="252525"/>
                </a:solidFill>
                <a:latin typeface="+mj-lt"/>
                <a:cs typeface="Carlito"/>
              </a:rPr>
              <a:t> </a:t>
            </a:r>
            <a:r>
              <a:rPr sz="1200" spc="-5" dirty="0" err="1">
                <a:solidFill>
                  <a:srgbClr val="252525"/>
                </a:solidFill>
                <a:latin typeface="+mj-lt"/>
                <a:cs typeface="Carlito"/>
              </a:rPr>
              <a:t>famiglia</a:t>
            </a:r>
            <a:r>
              <a:rPr sz="1200" spc="-5" dirty="0">
                <a:solidFill>
                  <a:srgbClr val="252525"/>
                </a:solidFill>
                <a:latin typeface="+mj-lt"/>
                <a:cs typeface="Carlito"/>
              </a:rPr>
              <a:t>)</a:t>
            </a:r>
            <a:r>
              <a:rPr lang="it-IT" sz="1200" spc="-5" dirty="0">
                <a:solidFill>
                  <a:srgbClr val="252525"/>
                </a:solidFill>
                <a:latin typeface="+mj-lt"/>
                <a:cs typeface="Carlito"/>
              </a:rPr>
              <a:t>.</a:t>
            </a:r>
            <a:endParaRPr sz="1200" dirty="0">
              <a:latin typeface="+mj-lt"/>
              <a:cs typeface="Carlito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725677" y="680139"/>
            <a:ext cx="5934072" cy="392843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DBFC1F86-3541-4949-8E7B-756C663B7E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241299"/>
            <a:ext cx="7556500" cy="4724400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6" name="Sottotitolo 5">
            <a:extLst>
              <a:ext uri="{FF2B5EF4-FFF2-40B4-BE49-F238E27FC236}">
                <a16:creationId xmlns:a16="http://schemas.microsoft.com/office/drawing/2014/main" id="{74FB7ADA-3E5B-40ED-A5FF-EC0D8748D433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577850" y="5499100"/>
            <a:ext cx="5850573" cy="2215991"/>
          </a:xfrm>
        </p:spPr>
        <p:txBody>
          <a:bodyPr/>
          <a:lstStyle/>
          <a:p>
            <a:pPr algn="l"/>
            <a:r>
              <a:rPr kumimoji="0" lang="en-US" sz="140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Il </a:t>
            </a:r>
            <a:r>
              <a:rPr kumimoji="0" lang="en-US" sz="1400" i="0" u="none" strike="noStrike" kern="1200" cap="none" spc="-85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presente</a:t>
            </a:r>
            <a:r>
              <a:rPr kumimoji="0" lang="en-US" sz="140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en-US" sz="1400" i="0" u="none" strike="noStrike" kern="1200" cap="none" spc="-85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protocollo</a:t>
            </a:r>
            <a:r>
              <a:rPr kumimoji="0" lang="en-US" sz="140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è </a:t>
            </a:r>
            <a:r>
              <a:rPr lang="en-US" sz="1400" kern="1200" spc="-85" dirty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p</a:t>
            </a:r>
            <a:r>
              <a:rPr kumimoji="0" lang="en-US" sz="140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arte </a:t>
            </a:r>
            <a:r>
              <a:rPr kumimoji="0" lang="en-US" sz="1400" i="0" u="none" strike="noStrike" kern="1200" cap="none" spc="-85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integrante</a:t>
            </a:r>
            <a:r>
              <a:rPr kumimoji="0" lang="en-US" sz="140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 del </a:t>
            </a:r>
            <a:r>
              <a:rPr kumimoji="0" lang="en-US" sz="1400" i="0" u="none" strike="noStrike" kern="1200" cap="none" spc="-85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Regolamento</a:t>
            </a:r>
            <a:r>
              <a:rPr kumimoji="0" lang="en-US" sz="1400" i="0" u="none" strike="noStrike" kern="1200" cap="none" spc="-85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en-US" sz="1400" i="0" u="none" strike="noStrike" kern="1200" cap="none" spc="-85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d’Istituto</a:t>
            </a:r>
            <a:r>
              <a:rPr kumimoji="0" lang="en-US" sz="1400" i="0" u="none" strike="noStrike" kern="1200" cap="none" spc="-85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.</a:t>
            </a:r>
          </a:p>
          <a:p>
            <a:pPr algn="l"/>
            <a:r>
              <a:rPr lang="en-US" sz="1400" kern="1200" spc="-85" dirty="0" err="1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Approvato</a:t>
            </a:r>
            <a:r>
              <a:rPr lang="en-US" sz="1400" kern="1200" spc="-85" dirty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1400" kern="1200" spc="-85" dirty="0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con </a:t>
            </a:r>
            <a:r>
              <a:rPr lang="en-US" sz="1400" kern="1200" spc="-85" dirty="0" err="1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delibera</a:t>
            </a:r>
            <a:r>
              <a:rPr lang="en-US" sz="1400" kern="1200" spc="-85" dirty="0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del </a:t>
            </a:r>
            <a:r>
              <a:rPr lang="en-US" sz="1400" kern="1200" spc="-85" dirty="0" err="1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consiglio</a:t>
            </a:r>
            <a:r>
              <a:rPr lang="en-US" sz="1400" kern="1200" spc="-85" dirty="0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1400" kern="1200" spc="-85" dirty="0" err="1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d’istituto</a:t>
            </a:r>
            <a:r>
              <a:rPr lang="en-US" sz="1400" kern="1200" spc="-85" dirty="0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 n. 80 del 4 </a:t>
            </a:r>
            <a:r>
              <a:rPr lang="en-US" sz="1400" kern="1200" spc="-85" dirty="0" err="1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novebre</a:t>
            </a:r>
            <a:r>
              <a:rPr lang="en-US" sz="1400" kern="1200" spc="-85" dirty="0" smtClean="0">
                <a:solidFill>
                  <a:prstClr val="black"/>
                </a:solidFill>
                <a:latin typeface="Lucida Sans" panose="020B0602030504020204" pitchFamily="34" charset="0"/>
                <a:ea typeface="+mj-ea"/>
                <a:cs typeface="Arial" panose="020B0604020202020204" pitchFamily="34" charset="0"/>
              </a:rPr>
              <a:t> 2021</a:t>
            </a:r>
            <a:endParaRPr kumimoji="0" lang="en-US" sz="1400" i="0" u="none" strike="noStrike" kern="1200" cap="none" spc="-75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" panose="020B0602030504020204" pitchFamily="34" charset="0"/>
              <a:ea typeface="+mj-ea"/>
              <a:cs typeface="Arial" panose="020B0604020202020204" pitchFamily="34" charset="0"/>
            </a:endParaRPr>
          </a:p>
          <a:p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lang="it-IT" dirty="0"/>
              <a:t> </a:t>
            </a:r>
          </a:p>
          <a:p>
            <a:pPr algn="ctr"/>
            <a:r>
              <a:rPr lang="it-IT" b="1" dirty="0"/>
              <a:t>La Dirigente Scolastica</a:t>
            </a:r>
            <a:endParaRPr lang="it-IT" dirty="0"/>
          </a:p>
          <a:p>
            <a:pPr algn="ctr"/>
            <a:r>
              <a:rPr lang="it-IT" dirty="0"/>
              <a:t>Dott.ssa Susanna Mustari</a:t>
            </a:r>
          </a:p>
          <a:p>
            <a:pPr algn="ctr"/>
            <a:r>
              <a:rPr lang="it-IT" dirty="0"/>
              <a:t>(* firma autografa sostituita a mezzo stampa ex art.3, c.2 </a:t>
            </a:r>
            <a:r>
              <a:rPr lang="it-IT" dirty="0" err="1"/>
              <a:t>D.Lgs</a:t>
            </a:r>
            <a:r>
              <a:rPr lang="it-IT" dirty="0"/>
              <a:t> n° 39/93)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AECD040C-4C0C-41A9-9321-0484EB4F30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07" y="469900"/>
            <a:ext cx="6521640" cy="449579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95773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9050" y="927100"/>
            <a:ext cx="2667000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600" b="1" dirty="0">
                <a:solidFill>
                  <a:srgbClr val="FF0000"/>
                </a:solidFill>
                <a:latin typeface="Carlito"/>
                <a:cs typeface="Carlito"/>
              </a:rPr>
              <a:t>TEAM </a:t>
            </a:r>
            <a:r>
              <a:rPr sz="1600" b="1" spc="-5" dirty="0">
                <a:solidFill>
                  <a:srgbClr val="FF0000"/>
                </a:solidFill>
                <a:latin typeface="Carlito"/>
                <a:cs typeface="Carlito"/>
              </a:rPr>
              <a:t>DELLE</a:t>
            </a:r>
            <a:r>
              <a:rPr sz="1600" b="1" spc="-6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600" b="1" spc="-5" dirty="0">
                <a:solidFill>
                  <a:srgbClr val="FF0000"/>
                </a:solidFill>
                <a:latin typeface="Carlito"/>
                <a:cs typeface="Carlito"/>
              </a:rPr>
              <a:t>EMERGENZE</a:t>
            </a:r>
            <a:endParaRPr sz="16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069900"/>
              </p:ext>
            </p:extLst>
          </p:nvPr>
        </p:nvGraphicFramePr>
        <p:xfrm>
          <a:off x="945357" y="1536700"/>
          <a:ext cx="6111292" cy="14762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4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64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775">
                <a:tc gridSpan="2">
                  <a:txBody>
                    <a:bodyPr/>
                    <a:lstStyle/>
                    <a:p>
                      <a:pPr marL="2540" algn="ctr">
                        <a:lnSpc>
                          <a:spcPts val="1405"/>
                        </a:lnSpc>
                      </a:pPr>
                      <a:r>
                        <a:rPr sz="1200" b="1" spc="-3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DA </a:t>
                      </a:r>
                      <a:r>
                        <a:rPr sz="1200" b="1" spc="-6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CHI </a:t>
                      </a:r>
                      <a:r>
                        <a:rPr sz="1200" b="1" spc="-114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E’</a:t>
                      </a:r>
                      <a:r>
                        <a:rPr sz="1200" b="1" spc="-18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b="1" spc="-4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FORMATO</a:t>
                      </a:r>
                      <a:endParaRPr sz="1200" dirty="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B4C5E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98">
                <a:tc>
                  <a:txBody>
                    <a:bodyPr/>
                    <a:lstStyle/>
                    <a:p>
                      <a:pPr marL="635" algn="ctr">
                        <a:lnSpc>
                          <a:spcPts val="1405"/>
                        </a:lnSpc>
                      </a:pPr>
                      <a:r>
                        <a:rPr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DIRIGENTE</a:t>
                      </a:r>
                      <a:r>
                        <a:rPr sz="1200" b="1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SCOLASTICO</a:t>
                      </a:r>
                      <a:endParaRPr lang="it-IT" sz="1200" b="1" spc="-5" dirty="0">
                        <a:solidFill>
                          <a:srgbClr val="FF0000"/>
                        </a:solidFill>
                        <a:latin typeface="+mn-lt"/>
                        <a:cs typeface="Carlito"/>
                      </a:endParaRPr>
                    </a:p>
                    <a:p>
                      <a:pPr marL="635" algn="ctr">
                        <a:lnSpc>
                          <a:spcPts val="1405"/>
                        </a:lnSpc>
                      </a:pP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85825" algn="just">
                        <a:lnSpc>
                          <a:spcPts val="1405"/>
                        </a:lnSpc>
                      </a:pPr>
                      <a:r>
                        <a:rPr lang="it-IT"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                          SUSANNA MUSTARI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507">
                <a:tc>
                  <a:txBody>
                    <a:bodyPr/>
                    <a:lstStyle/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200" b="1" spc="-9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REFERENTE </a:t>
                      </a:r>
                      <a:r>
                        <a:rPr sz="1200" b="1" spc="-7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D’ISTITUTO </a:t>
                      </a:r>
                      <a:r>
                        <a:rPr sz="1200" b="1" spc="-4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BULLISMO</a:t>
                      </a:r>
                      <a:r>
                        <a:rPr sz="1200" b="1" spc="-12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 </a:t>
                      </a:r>
                      <a:r>
                        <a:rPr sz="1200" b="1" spc="-10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E</a:t>
                      </a:r>
                      <a:endParaRPr sz="1200" dirty="0">
                        <a:latin typeface="+mn-lt"/>
                        <a:cs typeface="Trebuchet MS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CYBERBULLISMO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842644" algn="just">
                        <a:lnSpc>
                          <a:spcPts val="1405"/>
                        </a:lnSpc>
                      </a:pPr>
                      <a:r>
                        <a:rPr lang="it-IT"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                            SILVANA SESTO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593">
                <a:tc>
                  <a:txBody>
                    <a:bodyPr/>
                    <a:lstStyle/>
                    <a:p>
                      <a:pPr algn="ctr">
                        <a:lnSpc>
                          <a:spcPts val="1405"/>
                        </a:lnSpc>
                      </a:pPr>
                      <a:r>
                        <a:rPr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VICARIO 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405"/>
                        </a:lnSpc>
                      </a:pPr>
                      <a:r>
                        <a:rPr lang="it-IT" sz="1200" b="1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                            LICIA DI SALVO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9774">
                <a:tc>
                  <a:txBody>
                    <a:bodyPr/>
                    <a:lstStyle/>
                    <a:p>
                      <a:pPr marL="1905" algn="ctr">
                        <a:lnSpc>
                          <a:spcPts val="1405"/>
                        </a:lnSpc>
                      </a:pPr>
                      <a:r>
                        <a:rPr lang="it-IT" sz="1200" b="1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ANIMATRICE DIGITALE</a:t>
                      </a:r>
                      <a:endParaRPr sz="1200" b="1" dirty="0">
                        <a:solidFill>
                          <a:srgbClr val="FF0000"/>
                        </a:solidFill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900430" algn="just">
                        <a:lnSpc>
                          <a:spcPts val="1405"/>
                        </a:lnSpc>
                      </a:pPr>
                      <a:r>
                        <a:rPr lang="it-IT" sz="1200" b="1" spc="-5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                            OLINDA SURIANO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9775">
                <a:tc>
                  <a:txBody>
                    <a:bodyPr/>
                    <a:lstStyle/>
                    <a:p>
                      <a:pPr marL="2540" algn="ctr">
                        <a:lnSpc>
                          <a:spcPts val="1405"/>
                        </a:lnSpc>
                      </a:pPr>
                      <a:r>
                        <a:rPr sz="1200" b="1" spc="-90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REFERENTE </a:t>
                      </a:r>
                      <a:r>
                        <a:rPr sz="1200" b="1" spc="-95" dirty="0">
                          <a:solidFill>
                            <a:srgbClr val="FF0000"/>
                          </a:solidFill>
                          <a:latin typeface="+mn-lt"/>
                          <a:cs typeface="Trebuchet MS"/>
                        </a:rPr>
                        <a:t>LEGALITA’</a:t>
                      </a:r>
                      <a:endParaRPr sz="1200" dirty="0">
                        <a:latin typeface="+mn-lt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42975" algn="just">
                        <a:lnSpc>
                          <a:spcPts val="1405"/>
                        </a:lnSpc>
                      </a:pPr>
                      <a:r>
                        <a:rPr lang="it-IT" sz="1200" b="1" dirty="0">
                          <a:solidFill>
                            <a:srgbClr val="FF0000"/>
                          </a:solidFill>
                          <a:latin typeface="+mn-lt"/>
                          <a:cs typeface="Carlito"/>
                        </a:rPr>
                        <a:t>ANTONELLA MASSIMO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2940049" y="3517519"/>
            <a:ext cx="1715261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0000"/>
                </a:solidFill>
                <a:latin typeface="Carlito"/>
                <a:cs typeface="Carlito"/>
              </a:rPr>
              <a:t>FASI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DI APPLICAZIONE</a:t>
            </a:r>
            <a:r>
              <a:rPr sz="1400" b="1" spc="-6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45357" y="3874261"/>
            <a:ext cx="6111292" cy="43375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707003" y="9961879"/>
            <a:ext cx="147320" cy="1657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sz="1100" dirty="0">
                <a:latin typeface="Carlito"/>
                <a:cs typeface="Carlito"/>
              </a:rPr>
              <a:t>2</a:t>
            </a:fld>
            <a:endParaRPr sz="11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45103" y="9974579"/>
            <a:ext cx="71120" cy="140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50"/>
              </a:lnSpc>
            </a:pPr>
            <a:r>
              <a:rPr sz="1100" dirty="0">
                <a:latin typeface="Carlito"/>
                <a:cs typeface="Carlito"/>
              </a:rPr>
              <a:t>3</a:t>
            </a:r>
            <a:endParaRPr sz="1100">
              <a:latin typeface="Carlito"/>
              <a:cs typeface="Carlito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679319" y="879093"/>
            <a:ext cx="21996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solidFill>
                  <a:srgbClr val="FF0000"/>
                </a:solidFill>
                <a:latin typeface="Carlito"/>
                <a:cs typeface="Carlito"/>
              </a:rPr>
              <a:t>A </a:t>
            </a:r>
            <a:r>
              <a:rPr sz="1200" b="1" spc="-5" dirty="0">
                <a:solidFill>
                  <a:srgbClr val="FF0000"/>
                </a:solidFill>
                <a:latin typeface="Carlito"/>
                <a:cs typeface="Carlito"/>
              </a:rPr>
              <a:t>CURA DEL </a:t>
            </a:r>
            <a:r>
              <a:rPr sz="1200" b="1" dirty="0">
                <a:solidFill>
                  <a:srgbClr val="FF0000"/>
                </a:solidFill>
                <a:latin typeface="Carlito"/>
                <a:cs typeface="Carlito"/>
              </a:rPr>
              <a:t>TEAM </a:t>
            </a:r>
            <a:r>
              <a:rPr sz="1200" b="1" spc="-10" dirty="0">
                <a:solidFill>
                  <a:srgbClr val="FF0000"/>
                </a:solidFill>
                <a:latin typeface="Carlito"/>
                <a:cs typeface="Carlito"/>
              </a:rPr>
              <a:t>DI</a:t>
            </a:r>
            <a:r>
              <a:rPr sz="1200" b="1" spc="-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rlito"/>
                <a:cs typeface="Carlito"/>
              </a:rPr>
              <a:t>EMERGENZA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1040" y="9695688"/>
            <a:ext cx="6158230" cy="364490"/>
          </a:xfrm>
          <a:custGeom>
            <a:avLst/>
            <a:gdLst/>
            <a:ahLst/>
            <a:cxnLst/>
            <a:rect l="l" t="t" r="r" b="b"/>
            <a:pathLst>
              <a:path w="6158230" h="364490">
                <a:moveTo>
                  <a:pt x="6158230" y="0"/>
                </a:moveTo>
                <a:lnTo>
                  <a:pt x="0" y="0"/>
                </a:lnTo>
                <a:lnTo>
                  <a:pt x="0" y="364236"/>
                </a:lnTo>
                <a:lnTo>
                  <a:pt x="6158230" y="364236"/>
                </a:lnTo>
                <a:lnTo>
                  <a:pt x="615823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20090" y="1807463"/>
            <a:ext cx="6334760" cy="29337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2956560" y="5132577"/>
            <a:ext cx="1559560" cy="660400"/>
            <a:chOff x="2956560" y="5132577"/>
            <a:chExt cx="1559560" cy="660400"/>
          </a:xfrm>
        </p:grpSpPr>
        <p:sp>
          <p:nvSpPr>
            <p:cNvPr id="7" name="object 7"/>
            <p:cNvSpPr/>
            <p:nvPr/>
          </p:nvSpPr>
          <p:spPr>
            <a:xfrm>
              <a:off x="2962910" y="5138927"/>
              <a:ext cx="1546860" cy="647700"/>
            </a:xfrm>
            <a:custGeom>
              <a:avLst/>
              <a:gdLst/>
              <a:ahLst/>
              <a:cxnLst/>
              <a:rect l="l" t="t" r="r" b="b"/>
              <a:pathLst>
                <a:path w="1546860" h="647700">
                  <a:moveTo>
                    <a:pt x="1438910" y="0"/>
                  </a:moveTo>
                  <a:lnTo>
                    <a:pt x="107950" y="0"/>
                  </a:lnTo>
                  <a:lnTo>
                    <a:pt x="65954" y="8473"/>
                  </a:lnTo>
                  <a:lnTo>
                    <a:pt x="31638" y="31591"/>
                  </a:lnTo>
                  <a:lnTo>
                    <a:pt x="8491" y="65901"/>
                  </a:lnTo>
                  <a:lnTo>
                    <a:pt x="0" y="107950"/>
                  </a:lnTo>
                  <a:lnTo>
                    <a:pt x="0" y="539750"/>
                  </a:lnTo>
                  <a:lnTo>
                    <a:pt x="8491" y="581745"/>
                  </a:lnTo>
                  <a:lnTo>
                    <a:pt x="31638" y="616061"/>
                  </a:lnTo>
                  <a:lnTo>
                    <a:pt x="65954" y="639208"/>
                  </a:lnTo>
                  <a:lnTo>
                    <a:pt x="107950" y="647700"/>
                  </a:lnTo>
                  <a:lnTo>
                    <a:pt x="1438910" y="647700"/>
                  </a:lnTo>
                  <a:lnTo>
                    <a:pt x="1480905" y="639208"/>
                  </a:lnTo>
                  <a:lnTo>
                    <a:pt x="1515221" y="616061"/>
                  </a:lnTo>
                  <a:lnTo>
                    <a:pt x="1538368" y="581745"/>
                  </a:lnTo>
                  <a:lnTo>
                    <a:pt x="1546860" y="539750"/>
                  </a:lnTo>
                  <a:lnTo>
                    <a:pt x="1546860" y="107950"/>
                  </a:lnTo>
                  <a:lnTo>
                    <a:pt x="1538368" y="65901"/>
                  </a:lnTo>
                  <a:lnTo>
                    <a:pt x="1515221" y="31591"/>
                  </a:lnTo>
                  <a:lnTo>
                    <a:pt x="1480905" y="8473"/>
                  </a:lnTo>
                  <a:lnTo>
                    <a:pt x="143891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2962910" y="5138927"/>
              <a:ext cx="1546860" cy="647700"/>
            </a:xfrm>
            <a:custGeom>
              <a:avLst/>
              <a:gdLst/>
              <a:ahLst/>
              <a:cxnLst/>
              <a:rect l="l" t="t" r="r" b="b"/>
              <a:pathLst>
                <a:path w="1546860" h="647700">
                  <a:moveTo>
                    <a:pt x="0" y="107950"/>
                  </a:moveTo>
                  <a:lnTo>
                    <a:pt x="8491" y="65901"/>
                  </a:lnTo>
                  <a:lnTo>
                    <a:pt x="31638" y="31591"/>
                  </a:lnTo>
                  <a:lnTo>
                    <a:pt x="65954" y="8473"/>
                  </a:lnTo>
                  <a:lnTo>
                    <a:pt x="107950" y="0"/>
                  </a:lnTo>
                  <a:lnTo>
                    <a:pt x="1438910" y="0"/>
                  </a:lnTo>
                  <a:lnTo>
                    <a:pt x="1480905" y="8473"/>
                  </a:lnTo>
                  <a:lnTo>
                    <a:pt x="1515221" y="31591"/>
                  </a:lnTo>
                  <a:lnTo>
                    <a:pt x="1538368" y="65901"/>
                  </a:lnTo>
                  <a:lnTo>
                    <a:pt x="1546860" y="107950"/>
                  </a:lnTo>
                  <a:lnTo>
                    <a:pt x="1546860" y="539750"/>
                  </a:lnTo>
                  <a:lnTo>
                    <a:pt x="1538368" y="581745"/>
                  </a:lnTo>
                  <a:lnTo>
                    <a:pt x="1515221" y="616061"/>
                  </a:lnTo>
                  <a:lnTo>
                    <a:pt x="1480905" y="639208"/>
                  </a:lnTo>
                  <a:lnTo>
                    <a:pt x="1438910" y="647700"/>
                  </a:lnTo>
                  <a:lnTo>
                    <a:pt x="107950" y="647700"/>
                  </a:lnTo>
                  <a:lnTo>
                    <a:pt x="65954" y="639208"/>
                  </a:lnTo>
                  <a:lnTo>
                    <a:pt x="31638" y="616061"/>
                  </a:lnTo>
                  <a:lnTo>
                    <a:pt x="8491" y="581745"/>
                  </a:lnTo>
                  <a:lnTo>
                    <a:pt x="0" y="539750"/>
                  </a:lnTo>
                  <a:lnTo>
                    <a:pt x="0" y="107950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1606041" y="4837302"/>
            <a:ext cx="4344035" cy="775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0000"/>
                </a:solidFill>
                <a:latin typeface="Carlito"/>
                <a:cs typeface="Carlito"/>
              </a:rPr>
              <a:t>PROCEDURA PER CASO DI PRESUNTO BULLISMO </a:t>
            </a:r>
            <a:r>
              <a:rPr sz="1200" b="1" dirty="0">
                <a:solidFill>
                  <a:srgbClr val="FF0000"/>
                </a:solidFill>
                <a:latin typeface="Carlito"/>
                <a:cs typeface="Carlito"/>
              </a:rPr>
              <a:t>E</a:t>
            </a:r>
            <a:r>
              <a:rPr sz="1200" b="1" spc="40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Carlito"/>
                <a:cs typeface="Carlito"/>
              </a:rPr>
              <a:t>VITTIMIZZAZIONE</a:t>
            </a:r>
            <a:endParaRPr sz="120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150">
              <a:latin typeface="Carlito"/>
              <a:cs typeface="Carlito"/>
            </a:endParaRPr>
          </a:p>
          <a:p>
            <a:pPr marL="1486535">
              <a:lnSpc>
                <a:spcPct val="100000"/>
              </a:lnSpc>
            </a:pPr>
            <a:r>
              <a:rPr sz="1200" b="1" dirty="0">
                <a:solidFill>
                  <a:srgbClr val="FFFFFF"/>
                </a:solidFill>
                <a:latin typeface="Carlito"/>
                <a:cs typeface="Carlito"/>
              </a:rPr>
              <a:t>1)</a:t>
            </a:r>
            <a:r>
              <a:rPr sz="1200" b="1" spc="26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Carlito"/>
                <a:cs typeface="Carlito"/>
              </a:rPr>
              <a:t>PRIMA</a:t>
            </a:r>
            <a:endParaRPr sz="1200">
              <a:latin typeface="Carlito"/>
              <a:cs typeface="Carlito"/>
            </a:endParaRPr>
          </a:p>
          <a:p>
            <a:pPr marL="1715135">
              <a:lnSpc>
                <a:spcPct val="100000"/>
              </a:lnSpc>
              <a:spcBef>
                <a:spcPts val="145"/>
              </a:spcBef>
            </a:pPr>
            <a:r>
              <a:rPr sz="1200" b="1" spc="-5" dirty="0">
                <a:solidFill>
                  <a:srgbClr val="FFFFFF"/>
                </a:solidFill>
                <a:latin typeface="Carlito"/>
                <a:cs typeface="Carlito"/>
              </a:rPr>
              <a:t>SEGNALAZIONE</a:t>
            </a:r>
            <a:endParaRPr sz="1200">
              <a:latin typeface="Carlito"/>
              <a:cs typeface="Carlito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1483360" y="5821806"/>
            <a:ext cx="2069464" cy="2650490"/>
            <a:chOff x="1483360" y="5821806"/>
            <a:chExt cx="2069464" cy="2650490"/>
          </a:xfrm>
        </p:grpSpPr>
        <p:sp>
          <p:nvSpPr>
            <p:cNvPr id="11" name="object 11"/>
            <p:cNvSpPr/>
            <p:nvPr/>
          </p:nvSpPr>
          <p:spPr>
            <a:xfrm>
              <a:off x="3534410" y="5824981"/>
              <a:ext cx="15240" cy="2644140"/>
            </a:xfrm>
            <a:custGeom>
              <a:avLst/>
              <a:gdLst/>
              <a:ahLst/>
              <a:cxnLst/>
              <a:rect l="l" t="t" r="r" b="b"/>
              <a:pathLst>
                <a:path w="15239" h="2644140">
                  <a:moveTo>
                    <a:pt x="15239" y="0"/>
                  </a:moveTo>
                  <a:lnTo>
                    <a:pt x="0" y="2644140"/>
                  </a:lnTo>
                </a:path>
              </a:pathLst>
            </a:custGeom>
            <a:ln w="6349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489710" y="6078473"/>
              <a:ext cx="1546860" cy="647700"/>
            </a:xfrm>
            <a:custGeom>
              <a:avLst/>
              <a:gdLst/>
              <a:ahLst/>
              <a:cxnLst/>
              <a:rect l="l" t="t" r="r" b="b"/>
              <a:pathLst>
                <a:path w="1546860" h="647700">
                  <a:moveTo>
                    <a:pt x="1438910" y="0"/>
                  </a:moveTo>
                  <a:lnTo>
                    <a:pt x="107950" y="0"/>
                  </a:lnTo>
                  <a:lnTo>
                    <a:pt x="65954" y="8491"/>
                  </a:lnTo>
                  <a:lnTo>
                    <a:pt x="31638" y="31638"/>
                  </a:lnTo>
                  <a:lnTo>
                    <a:pt x="8491" y="65954"/>
                  </a:lnTo>
                  <a:lnTo>
                    <a:pt x="0" y="107950"/>
                  </a:lnTo>
                  <a:lnTo>
                    <a:pt x="0" y="539750"/>
                  </a:lnTo>
                  <a:lnTo>
                    <a:pt x="8491" y="581745"/>
                  </a:lnTo>
                  <a:lnTo>
                    <a:pt x="31638" y="616061"/>
                  </a:lnTo>
                  <a:lnTo>
                    <a:pt x="65954" y="639208"/>
                  </a:lnTo>
                  <a:lnTo>
                    <a:pt x="107950" y="647700"/>
                  </a:lnTo>
                  <a:lnTo>
                    <a:pt x="1438910" y="647700"/>
                  </a:lnTo>
                  <a:lnTo>
                    <a:pt x="1480905" y="639208"/>
                  </a:lnTo>
                  <a:lnTo>
                    <a:pt x="1515221" y="616061"/>
                  </a:lnTo>
                  <a:lnTo>
                    <a:pt x="1538368" y="581745"/>
                  </a:lnTo>
                  <a:lnTo>
                    <a:pt x="1546860" y="539750"/>
                  </a:lnTo>
                  <a:lnTo>
                    <a:pt x="1546860" y="107950"/>
                  </a:lnTo>
                  <a:lnTo>
                    <a:pt x="1538368" y="65954"/>
                  </a:lnTo>
                  <a:lnTo>
                    <a:pt x="1515221" y="31638"/>
                  </a:lnTo>
                  <a:lnTo>
                    <a:pt x="1480905" y="8491"/>
                  </a:lnTo>
                  <a:lnTo>
                    <a:pt x="143891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489710" y="6078473"/>
              <a:ext cx="1546860" cy="647700"/>
            </a:xfrm>
            <a:custGeom>
              <a:avLst/>
              <a:gdLst/>
              <a:ahLst/>
              <a:cxnLst/>
              <a:rect l="l" t="t" r="r" b="b"/>
              <a:pathLst>
                <a:path w="1546860" h="647700">
                  <a:moveTo>
                    <a:pt x="0" y="107950"/>
                  </a:moveTo>
                  <a:lnTo>
                    <a:pt x="8491" y="65954"/>
                  </a:lnTo>
                  <a:lnTo>
                    <a:pt x="31638" y="31638"/>
                  </a:lnTo>
                  <a:lnTo>
                    <a:pt x="65954" y="8491"/>
                  </a:lnTo>
                  <a:lnTo>
                    <a:pt x="107950" y="0"/>
                  </a:lnTo>
                  <a:lnTo>
                    <a:pt x="1438910" y="0"/>
                  </a:lnTo>
                  <a:lnTo>
                    <a:pt x="1480905" y="8491"/>
                  </a:lnTo>
                  <a:lnTo>
                    <a:pt x="1515221" y="31638"/>
                  </a:lnTo>
                  <a:lnTo>
                    <a:pt x="1538368" y="65954"/>
                  </a:lnTo>
                  <a:lnTo>
                    <a:pt x="1546860" y="107950"/>
                  </a:lnTo>
                  <a:lnTo>
                    <a:pt x="1546860" y="539750"/>
                  </a:lnTo>
                  <a:lnTo>
                    <a:pt x="1538368" y="581745"/>
                  </a:lnTo>
                  <a:lnTo>
                    <a:pt x="1515221" y="616061"/>
                  </a:lnTo>
                  <a:lnTo>
                    <a:pt x="1480905" y="639208"/>
                  </a:lnTo>
                  <a:lnTo>
                    <a:pt x="1438910" y="647700"/>
                  </a:lnTo>
                  <a:lnTo>
                    <a:pt x="107950" y="647700"/>
                  </a:lnTo>
                  <a:lnTo>
                    <a:pt x="65954" y="639208"/>
                  </a:lnTo>
                  <a:lnTo>
                    <a:pt x="31638" y="616061"/>
                  </a:lnTo>
                  <a:lnTo>
                    <a:pt x="8491" y="581745"/>
                  </a:lnTo>
                  <a:lnTo>
                    <a:pt x="0" y="539750"/>
                  </a:lnTo>
                  <a:lnTo>
                    <a:pt x="0" y="10795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607566" y="6123812"/>
            <a:ext cx="1091565" cy="427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1200" b="1" dirty="0">
                <a:latin typeface="Carlito"/>
                <a:cs typeface="Carlito"/>
              </a:rPr>
              <a:t>2)</a:t>
            </a:r>
            <a:r>
              <a:rPr sz="1200" b="1" spc="-5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VALUTAZIONE  APPROFONDITA</a:t>
            </a:r>
            <a:endParaRPr sz="1200">
              <a:latin typeface="Carlito"/>
              <a:cs typeface="Carlito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076700" y="6557390"/>
            <a:ext cx="1742439" cy="782320"/>
            <a:chOff x="4076700" y="6557390"/>
            <a:chExt cx="1742439" cy="782320"/>
          </a:xfrm>
        </p:grpSpPr>
        <p:sp>
          <p:nvSpPr>
            <p:cNvPr id="16" name="object 16"/>
            <p:cNvSpPr/>
            <p:nvPr/>
          </p:nvSpPr>
          <p:spPr>
            <a:xfrm>
              <a:off x="4083050" y="6563740"/>
              <a:ext cx="1729739" cy="769620"/>
            </a:xfrm>
            <a:custGeom>
              <a:avLst/>
              <a:gdLst/>
              <a:ahLst/>
              <a:cxnLst/>
              <a:rect l="l" t="t" r="r" b="b"/>
              <a:pathLst>
                <a:path w="1729739" h="769620">
                  <a:moveTo>
                    <a:pt x="1601470" y="0"/>
                  </a:moveTo>
                  <a:lnTo>
                    <a:pt x="128270" y="0"/>
                  </a:lnTo>
                  <a:lnTo>
                    <a:pt x="78331" y="10076"/>
                  </a:lnTo>
                  <a:lnTo>
                    <a:pt x="37560" y="37560"/>
                  </a:lnTo>
                  <a:lnTo>
                    <a:pt x="10076" y="78331"/>
                  </a:lnTo>
                  <a:lnTo>
                    <a:pt x="0" y="128269"/>
                  </a:lnTo>
                  <a:lnTo>
                    <a:pt x="0" y="641349"/>
                  </a:lnTo>
                  <a:lnTo>
                    <a:pt x="10076" y="691288"/>
                  </a:lnTo>
                  <a:lnTo>
                    <a:pt x="37560" y="732059"/>
                  </a:lnTo>
                  <a:lnTo>
                    <a:pt x="78331" y="759543"/>
                  </a:lnTo>
                  <a:lnTo>
                    <a:pt x="128270" y="769619"/>
                  </a:lnTo>
                  <a:lnTo>
                    <a:pt x="1601470" y="769619"/>
                  </a:lnTo>
                  <a:lnTo>
                    <a:pt x="1651408" y="759543"/>
                  </a:lnTo>
                  <a:lnTo>
                    <a:pt x="1692179" y="732059"/>
                  </a:lnTo>
                  <a:lnTo>
                    <a:pt x="1719663" y="691288"/>
                  </a:lnTo>
                  <a:lnTo>
                    <a:pt x="1729739" y="641349"/>
                  </a:lnTo>
                  <a:lnTo>
                    <a:pt x="1729739" y="128269"/>
                  </a:lnTo>
                  <a:lnTo>
                    <a:pt x="1719663" y="78331"/>
                  </a:lnTo>
                  <a:lnTo>
                    <a:pt x="1692179" y="37560"/>
                  </a:lnTo>
                  <a:lnTo>
                    <a:pt x="1651408" y="10076"/>
                  </a:lnTo>
                  <a:lnTo>
                    <a:pt x="160147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4083050" y="6563740"/>
              <a:ext cx="1729739" cy="769620"/>
            </a:xfrm>
            <a:custGeom>
              <a:avLst/>
              <a:gdLst/>
              <a:ahLst/>
              <a:cxnLst/>
              <a:rect l="l" t="t" r="r" b="b"/>
              <a:pathLst>
                <a:path w="1729739" h="769620">
                  <a:moveTo>
                    <a:pt x="0" y="128269"/>
                  </a:moveTo>
                  <a:lnTo>
                    <a:pt x="10076" y="78331"/>
                  </a:lnTo>
                  <a:lnTo>
                    <a:pt x="37560" y="37560"/>
                  </a:lnTo>
                  <a:lnTo>
                    <a:pt x="78331" y="10076"/>
                  </a:lnTo>
                  <a:lnTo>
                    <a:pt x="128270" y="0"/>
                  </a:lnTo>
                  <a:lnTo>
                    <a:pt x="1601470" y="0"/>
                  </a:lnTo>
                  <a:lnTo>
                    <a:pt x="1651408" y="10076"/>
                  </a:lnTo>
                  <a:lnTo>
                    <a:pt x="1692179" y="37560"/>
                  </a:lnTo>
                  <a:lnTo>
                    <a:pt x="1719663" y="78331"/>
                  </a:lnTo>
                  <a:lnTo>
                    <a:pt x="1729739" y="128269"/>
                  </a:lnTo>
                  <a:lnTo>
                    <a:pt x="1729739" y="641349"/>
                  </a:lnTo>
                  <a:lnTo>
                    <a:pt x="1719663" y="691288"/>
                  </a:lnTo>
                  <a:lnTo>
                    <a:pt x="1692179" y="732059"/>
                  </a:lnTo>
                  <a:lnTo>
                    <a:pt x="1651408" y="759543"/>
                  </a:lnTo>
                  <a:lnTo>
                    <a:pt x="1601470" y="769619"/>
                  </a:lnTo>
                  <a:lnTo>
                    <a:pt x="128270" y="769619"/>
                  </a:lnTo>
                  <a:lnTo>
                    <a:pt x="78331" y="759543"/>
                  </a:lnTo>
                  <a:lnTo>
                    <a:pt x="37560" y="732059"/>
                  </a:lnTo>
                  <a:lnTo>
                    <a:pt x="10076" y="691288"/>
                  </a:lnTo>
                  <a:lnTo>
                    <a:pt x="0" y="641349"/>
                  </a:lnTo>
                  <a:lnTo>
                    <a:pt x="0" y="128269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206621" y="6616065"/>
            <a:ext cx="1313180" cy="6280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9700"/>
              </a:lnSpc>
              <a:spcBef>
                <a:spcPts val="105"/>
              </a:spcBef>
            </a:pPr>
            <a:r>
              <a:rPr sz="1200" b="1" dirty="0">
                <a:latin typeface="Carlito"/>
                <a:cs typeface="Carlito"/>
              </a:rPr>
              <a:t>3) </a:t>
            </a:r>
            <a:r>
              <a:rPr sz="1200" b="1" spc="-5" dirty="0">
                <a:latin typeface="Carlito"/>
                <a:cs typeface="Carlito"/>
              </a:rPr>
              <a:t>GESTIONE CASO  attraverso uno </a:t>
            </a:r>
            <a:r>
              <a:rPr sz="1200" b="1" dirty="0">
                <a:latin typeface="Carlito"/>
                <a:cs typeface="Carlito"/>
              </a:rPr>
              <a:t>o</a:t>
            </a:r>
            <a:r>
              <a:rPr sz="1200" b="1" spc="-5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più  interventi</a:t>
            </a:r>
            <a:endParaRPr sz="1200">
              <a:latin typeface="Carlito"/>
              <a:cs typeface="Carlito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3208020" y="8485251"/>
            <a:ext cx="1308100" cy="889000"/>
            <a:chOff x="3208020" y="8485251"/>
            <a:chExt cx="1308100" cy="889000"/>
          </a:xfrm>
        </p:grpSpPr>
        <p:sp>
          <p:nvSpPr>
            <p:cNvPr id="20" name="object 20"/>
            <p:cNvSpPr/>
            <p:nvPr/>
          </p:nvSpPr>
          <p:spPr>
            <a:xfrm>
              <a:off x="3214370" y="8491601"/>
              <a:ext cx="1295400" cy="876300"/>
            </a:xfrm>
            <a:custGeom>
              <a:avLst/>
              <a:gdLst/>
              <a:ahLst/>
              <a:cxnLst/>
              <a:rect l="l" t="t" r="r" b="b"/>
              <a:pathLst>
                <a:path w="1295400" h="876300">
                  <a:moveTo>
                    <a:pt x="1149350" y="0"/>
                  </a:moveTo>
                  <a:lnTo>
                    <a:pt x="146050" y="0"/>
                  </a:lnTo>
                  <a:lnTo>
                    <a:pt x="99893" y="7448"/>
                  </a:lnTo>
                  <a:lnTo>
                    <a:pt x="59801" y="28191"/>
                  </a:lnTo>
                  <a:lnTo>
                    <a:pt x="28183" y="59829"/>
                  </a:lnTo>
                  <a:lnTo>
                    <a:pt x="7447" y="99958"/>
                  </a:lnTo>
                  <a:lnTo>
                    <a:pt x="0" y="146176"/>
                  </a:lnTo>
                  <a:lnTo>
                    <a:pt x="0" y="730249"/>
                  </a:lnTo>
                  <a:lnTo>
                    <a:pt x="7447" y="776455"/>
                  </a:lnTo>
                  <a:lnTo>
                    <a:pt x="28183" y="816553"/>
                  </a:lnTo>
                  <a:lnTo>
                    <a:pt x="59801" y="848152"/>
                  </a:lnTo>
                  <a:lnTo>
                    <a:pt x="99893" y="868864"/>
                  </a:lnTo>
                  <a:lnTo>
                    <a:pt x="146050" y="876299"/>
                  </a:lnTo>
                  <a:lnTo>
                    <a:pt x="1149350" y="876299"/>
                  </a:lnTo>
                  <a:lnTo>
                    <a:pt x="1195506" y="868864"/>
                  </a:lnTo>
                  <a:lnTo>
                    <a:pt x="1235598" y="848152"/>
                  </a:lnTo>
                  <a:lnTo>
                    <a:pt x="1267216" y="816553"/>
                  </a:lnTo>
                  <a:lnTo>
                    <a:pt x="1287952" y="776455"/>
                  </a:lnTo>
                  <a:lnTo>
                    <a:pt x="1295400" y="730249"/>
                  </a:lnTo>
                  <a:lnTo>
                    <a:pt x="1295400" y="146176"/>
                  </a:lnTo>
                  <a:lnTo>
                    <a:pt x="1287952" y="99958"/>
                  </a:lnTo>
                  <a:lnTo>
                    <a:pt x="1267216" y="59829"/>
                  </a:lnTo>
                  <a:lnTo>
                    <a:pt x="1235598" y="28191"/>
                  </a:lnTo>
                  <a:lnTo>
                    <a:pt x="1195506" y="7448"/>
                  </a:lnTo>
                  <a:lnTo>
                    <a:pt x="114935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214370" y="8491601"/>
              <a:ext cx="1295400" cy="876300"/>
            </a:xfrm>
            <a:custGeom>
              <a:avLst/>
              <a:gdLst/>
              <a:ahLst/>
              <a:cxnLst/>
              <a:rect l="l" t="t" r="r" b="b"/>
              <a:pathLst>
                <a:path w="1295400" h="876300">
                  <a:moveTo>
                    <a:pt x="0" y="146176"/>
                  </a:moveTo>
                  <a:lnTo>
                    <a:pt x="7447" y="99958"/>
                  </a:lnTo>
                  <a:lnTo>
                    <a:pt x="28183" y="59829"/>
                  </a:lnTo>
                  <a:lnTo>
                    <a:pt x="59801" y="28191"/>
                  </a:lnTo>
                  <a:lnTo>
                    <a:pt x="99893" y="7448"/>
                  </a:lnTo>
                  <a:lnTo>
                    <a:pt x="146050" y="0"/>
                  </a:lnTo>
                  <a:lnTo>
                    <a:pt x="1149350" y="0"/>
                  </a:lnTo>
                  <a:lnTo>
                    <a:pt x="1195506" y="7448"/>
                  </a:lnTo>
                  <a:lnTo>
                    <a:pt x="1235598" y="28191"/>
                  </a:lnTo>
                  <a:lnTo>
                    <a:pt x="1267216" y="59829"/>
                  </a:lnTo>
                  <a:lnTo>
                    <a:pt x="1287952" y="99958"/>
                  </a:lnTo>
                  <a:lnTo>
                    <a:pt x="1295400" y="146176"/>
                  </a:lnTo>
                  <a:lnTo>
                    <a:pt x="1295400" y="730249"/>
                  </a:lnTo>
                  <a:lnTo>
                    <a:pt x="1287952" y="776455"/>
                  </a:lnTo>
                  <a:lnTo>
                    <a:pt x="1267216" y="816553"/>
                  </a:lnTo>
                  <a:lnTo>
                    <a:pt x="1235598" y="848152"/>
                  </a:lnTo>
                  <a:lnTo>
                    <a:pt x="1195506" y="868864"/>
                  </a:lnTo>
                  <a:lnTo>
                    <a:pt x="1149350" y="876299"/>
                  </a:lnTo>
                  <a:lnTo>
                    <a:pt x="146050" y="876299"/>
                  </a:lnTo>
                  <a:lnTo>
                    <a:pt x="99893" y="868864"/>
                  </a:lnTo>
                  <a:lnTo>
                    <a:pt x="59801" y="848152"/>
                  </a:lnTo>
                  <a:lnTo>
                    <a:pt x="28183" y="816553"/>
                  </a:lnTo>
                  <a:lnTo>
                    <a:pt x="7447" y="776455"/>
                  </a:lnTo>
                  <a:lnTo>
                    <a:pt x="0" y="730249"/>
                  </a:lnTo>
                  <a:lnTo>
                    <a:pt x="0" y="146176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3342259" y="8551011"/>
            <a:ext cx="1001394" cy="394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1100" b="1" spc="-5" dirty="0">
                <a:latin typeface="Carlito"/>
                <a:cs typeface="Carlito"/>
              </a:rPr>
              <a:t>GESTIONE</a:t>
            </a:r>
            <a:r>
              <a:rPr sz="1100" b="1" spc="-60" dirty="0">
                <a:latin typeface="Carlito"/>
                <a:cs typeface="Carlito"/>
              </a:rPr>
              <a:t> </a:t>
            </a:r>
            <a:r>
              <a:rPr sz="1100" b="1" spc="-5" dirty="0">
                <a:latin typeface="Carlito"/>
                <a:cs typeface="Carlito"/>
              </a:rPr>
              <a:t>DELLA  RELAZIONE</a:t>
            </a:r>
            <a:endParaRPr sz="1100">
              <a:latin typeface="Carlito"/>
              <a:cs typeface="Carlito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133469" y="9036557"/>
            <a:ext cx="20510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spc="-10" dirty="0">
                <a:solidFill>
                  <a:srgbClr val="FFFFFF"/>
                </a:solidFill>
                <a:latin typeface="Carlito"/>
                <a:cs typeface="Carlito"/>
              </a:rPr>
              <a:t>3</a:t>
            </a:r>
            <a:r>
              <a:rPr sz="1100" b="1" dirty="0">
                <a:solidFill>
                  <a:srgbClr val="FFFFFF"/>
                </a:solidFill>
                <a:latin typeface="Carlito"/>
                <a:cs typeface="Carlito"/>
              </a:rPr>
              <a:t>.3</a:t>
            </a:r>
            <a:endParaRPr sz="1100">
              <a:latin typeface="Carlito"/>
              <a:cs typeface="Carlito"/>
            </a:endParaRPr>
          </a:p>
        </p:txBody>
      </p:sp>
      <p:grpSp>
        <p:nvGrpSpPr>
          <p:cNvPr id="24" name="object 24"/>
          <p:cNvGrpSpPr/>
          <p:nvPr/>
        </p:nvGrpSpPr>
        <p:grpSpPr>
          <a:xfrm>
            <a:off x="1859279" y="6377685"/>
            <a:ext cx="2226945" cy="3027045"/>
            <a:chOff x="1859279" y="6377685"/>
            <a:chExt cx="2226945" cy="3027045"/>
          </a:xfrm>
        </p:grpSpPr>
        <p:sp>
          <p:nvSpPr>
            <p:cNvPr id="25" name="object 25"/>
            <p:cNvSpPr/>
            <p:nvPr/>
          </p:nvSpPr>
          <p:spPr>
            <a:xfrm>
              <a:off x="3046729" y="6380860"/>
              <a:ext cx="464820" cy="15240"/>
            </a:xfrm>
            <a:custGeom>
              <a:avLst/>
              <a:gdLst/>
              <a:ahLst/>
              <a:cxnLst/>
              <a:rect l="l" t="t" r="r" b="b"/>
              <a:pathLst>
                <a:path w="464820" h="15239">
                  <a:moveTo>
                    <a:pt x="0" y="0"/>
                  </a:moveTo>
                  <a:lnTo>
                    <a:pt x="464819" y="15239"/>
                  </a:lnTo>
                </a:path>
              </a:pathLst>
            </a:custGeom>
            <a:ln w="63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526789" y="6937247"/>
              <a:ext cx="556260" cy="7620"/>
            </a:xfrm>
            <a:custGeom>
              <a:avLst/>
              <a:gdLst/>
              <a:ahLst/>
              <a:cxnLst/>
              <a:rect l="l" t="t" r="r" b="b"/>
              <a:pathLst>
                <a:path w="556260" h="7620">
                  <a:moveTo>
                    <a:pt x="0" y="0"/>
                  </a:moveTo>
                  <a:lnTo>
                    <a:pt x="556260" y="7620"/>
                  </a:lnTo>
                </a:path>
              </a:pathLst>
            </a:custGeom>
            <a:ln w="6349">
              <a:solidFill>
                <a:srgbClr val="4471C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865629" y="8491600"/>
              <a:ext cx="1257300" cy="906780"/>
            </a:xfrm>
            <a:custGeom>
              <a:avLst/>
              <a:gdLst/>
              <a:ahLst/>
              <a:cxnLst/>
              <a:rect l="l" t="t" r="r" b="b"/>
              <a:pathLst>
                <a:path w="1257300" h="906779">
                  <a:moveTo>
                    <a:pt x="1106170" y="0"/>
                  </a:moveTo>
                  <a:lnTo>
                    <a:pt x="151130" y="0"/>
                  </a:lnTo>
                  <a:lnTo>
                    <a:pt x="103371" y="7708"/>
                  </a:lnTo>
                  <a:lnTo>
                    <a:pt x="61886" y="29175"/>
                  </a:lnTo>
                  <a:lnTo>
                    <a:pt x="29167" y="61914"/>
                  </a:lnTo>
                  <a:lnTo>
                    <a:pt x="7707" y="103436"/>
                  </a:lnTo>
                  <a:lnTo>
                    <a:pt x="0" y="151256"/>
                  </a:lnTo>
                  <a:lnTo>
                    <a:pt x="0" y="755649"/>
                  </a:lnTo>
                  <a:lnTo>
                    <a:pt x="7707" y="803456"/>
                  </a:lnTo>
                  <a:lnTo>
                    <a:pt x="29167" y="844948"/>
                  </a:lnTo>
                  <a:lnTo>
                    <a:pt x="61886" y="877649"/>
                  </a:lnTo>
                  <a:lnTo>
                    <a:pt x="103371" y="899084"/>
                  </a:lnTo>
                  <a:lnTo>
                    <a:pt x="151130" y="906779"/>
                  </a:lnTo>
                  <a:lnTo>
                    <a:pt x="1106170" y="906779"/>
                  </a:lnTo>
                  <a:lnTo>
                    <a:pt x="1153928" y="899084"/>
                  </a:lnTo>
                  <a:lnTo>
                    <a:pt x="1195413" y="877649"/>
                  </a:lnTo>
                  <a:lnTo>
                    <a:pt x="1228132" y="844948"/>
                  </a:lnTo>
                  <a:lnTo>
                    <a:pt x="1249592" y="803456"/>
                  </a:lnTo>
                  <a:lnTo>
                    <a:pt x="1257300" y="755649"/>
                  </a:lnTo>
                  <a:lnTo>
                    <a:pt x="1257300" y="151256"/>
                  </a:lnTo>
                  <a:lnTo>
                    <a:pt x="1249592" y="103436"/>
                  </a:lnTo>
                  <a:lnTo>
                    <a:pt x="1228132" y="61914"/>
                  </a:lnTo>
                  <a:lnTo>
                    <a:pt x="1195413" y="29175"/>
                  </a:lnTo>
                  <a:lnTo>
                    <a:pt x="1153928" y="7708"/>
                  </a:lnTo>
                  <a:lnTo>
                    <a:pt x="110617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1865629" y="8491600"/>
              <a:ext cx="1257300" cy="906780"/>
            </a:xfrm>
            <a:custGeom>
              <a:avLst/>
              <a:gdLst/>
              <a:ahLst/>
              <a:cxnLst/>
              <a:rect l="l" t="t" r="r" b="b"/>
              <a:pathLst>
                <a:path w="1257300" h="906779">
                  <a:moveTo>
                    <a:pt x="0" y="151256"/>
                  </a:moveTo>
                  <a:lnTo>
                    <a:pt x="7707" y="103436"/>
                  </a:lnTo>
                  <a:lnTo>
                    <a:pt x="29167" y="61914"/>
                  </a:lnTo>
                  <a:lnTo>
                    <a:pt x="61886" y="29175"/>
                  </a:lnTo>
                  <a:lnTo>
                    <a:pt x="103371" y="7708"/>
                  </a:lnTo>
                  <a:lnTo>
                    <a:pt x="151130" y="0"/>
                  </a:lnTo>
                  <a:lnTo>
                    <a:pt x="1106170" y="0"/>
                  </a:lnTo>
                  <a:lnTo>
                    <a:pt x="1153928" y="7708"/>
                  </a:lnTo>
                  <a:lnTo>
                    <a:pt x="1195413" y="29175"/>
                  </a:lnTo>
                  <a:lnTo>
                    <a:pt x="1228132" y="61914"/>
                  </a:lnTo>
                  <a:lnTo>
                    <a:pt x="1249592" y="103436"/>
                  </a:lnTo>
                  <a:lnTo>
                    <a:pt x="1257300" y="151256"/>
                  </a:lnTo>
                  <a:lnTo>
                    <a:pt x="1257300" y="755649"/>
                  </a:lnTo>
                  <a:lnTo>
                    <a:pt x="1249592" y="803456"/>
                  </a:lnTo>
                  <a:lnTo>
                    <a:pt x="1228132" y="844948"/>
                  </a:lnTo>
                  <a:lnTo>
                    <a:pt x="1195413" y="877649"/>
                  </a:lnTo>
                  <a:lnTo>
                    <a:pt x="1153928" y="899084"/>
                  </a:lnTo>
                  <a:lnTo>
                    <a:pt x="1106170" y="906779"/>
                  </a:lnTo>
                  <a:lnTo>
                    <a:pt x="151130" y="906779"/>
                  </a:lnTo>
                  <a:lnTo>
                    <a:pt x="103371" y="899084"/>
                  </a:lnTo>
                  <a:lnTo>
                    <a:pt x="61886" y="877649"/>
                  </a:lnTo>
                  <a:lnTo>
                    <a:pt x="29167" y="844948"/>
                  </a:lnTo>
                  <a:lnTo>
                    <a:pt x="7707" y="803456"/>
                  </a:lnTo>
                  <a:lnTo>
                    <a:pt x="0" y="755649"/>
                  </a:lnTo>
                  <a:lnTo>
                    <a:pt x="0" y="151256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9" name="object 29"/>
          <p:cNvSpPr txBox="1"/>
          <p:nvPr/>
        </p:nvSpPr>
        <p:spPr>
          <a:xfrm>
            <a:off x="1996185" y="8552535"/>
            <a:ext cx="846455" cy="394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1100" b="1" spc="-5" dirty="0">
                <a:latin typeface="Carlito"/>
                <a:cs typeface="Carlito"/>
              </a:rPr>
              <a:t>INTERVENTO  </a:t>
            </a:r>
            <a:r>
              <a:rPr sz="1100" b="1" dirty="0">
                <a:latin typeface="Carlito"/>
                <a:cs typeface="Carlito"/>
              </a:rPr>
              <a:t>IN</a:t>
            </a:r>
            <a:r>
              <a:rPr sz="1100" b="1" spc="-15" dirty="0">
                <a:latin typeface="Carlito"/>
                <a:cs typeface="Carlito"/>
              </a:rPr>
              <a:t>D</a:t>
            </a:r>
            <a:r>
              <a:rPr sz="1100" b="1" dirty="0">
                <a:latin typeface="Carlito"/>
                <a:cs typeface="Carlito"/>
              </a:rPr>
              <a:t>I</a:t>
            </a:r>
            <a:r>
              <a:rPr sz="1100" b="1" spc="-5" dirty="0">
                <a:latin typeface="Carlito"/>
                <a:cs typeface="Carlito"/>
              </a:rPr>
              <a:t>V</a:t>
            </a:r>
            <a:r>
              <a:rPr sz="1100" b="1" dirty="0">
                <a:latin typeface="Carlito"/>
                <a:cs typeface="Carlito"/>
              </a:rPr>
              <a:t>UD</a:t>
            </a:r>
            <a:r>
              <a:rPr sz="1100" b="1" spc="-15" dirty="0">
                <a:latin typeface="Carlito"/>
                <a:cs typeface="Carlito"/>
              </a:rPr>
              <a:t>U</a:t>
            </a:r>
            <a:r>
              <a:rPr sz="1100" b="1" dirty="0">
                <a:latin typeface="Carlito"/>
                <a:cs typeface="Carlito"/>
              </a:rPr>
              <a:t>ALE</a:t>
            </a:r>
            <a:endParaRPr sz="1100">
              <a:latin typeface="Carlito"/>
              <a:cs typeface="Carlito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2686939" y="9041129"/>
            <a:ext cx="1873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Carlito"/>
                <a:cs typeface="Carlito"/>
              </a:rPr>
              <a:t>3.2</a:t>
            </a:r>
            <a:endParaRPr sz="1000">
              <a:latin typeface="Carlito"/>
              <a:cs typeface="Carlito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4602479" y="8485251"/>
            <a:ext cx="1323340" cy="866140"/>
            <a:chOff x="4602479" y="8485251"/>
            <a:chExt cx="1323340" cy="866140"/>
          </a:xfrm>
        </p:grpSpPr>
        <p:sp>
          <p:nvSpPr>
            <p:cNvPr id="32" name="object 32"/>
            <p:cNvSpPr/>
            <p:nvPr/>
          </p:nvSpPr>
          <p:spPr>
            <a:xfrm>
              <a:off x="4608829" y="8491601"/>
              <a:ext cx="1310640" cy="853440"/>
            </a:xfrm>
            <a:custGeom>
              <a:avLst/>
              <a:gdLst/>
              <a:ahLst/>
              <a:cxnLst/>
              <a:rect l="l" t="t" r="r" b="b"/>
              <a:pathLst>
                <a:path w="1310639" h="853440">
                  <a:moveTo>
                    <a:pt x="1168400" y="0"/>
                  </a:moveTo>
                  <a:lnTo>
                    <a:pt x="142240" y="0"/>
                  </a:lnTo>
                  <a:lnTo>
                    <a:pt x="97259" y="7258"/>
                  </a:lnTo>
                  <a:lnTo>
                    <a:pt x="58210" y="27464"/>
                  </a:lnTo>
                  <a:lnTo>
                    <a:pt x="27427" y="58265"/>
                  </a:lnTo>
                  <a:lnTo>
                    <a:pt x="7246" y="97308"/>
                  </a:lnTo>
                  <a:lnTo>
                    <a:pt x="0" y="142239"/>
                  </a:lnTo>
                  <a:lnTo>
                    <a:pt x="0" y="711199"/>
                  </a:lnTo>
                  <a:lnTo>
                    <a:pt x="7246" y="756180"/>
                  </a:lnTo>
                  <a:lnTo>
                    <a:pt x="27427" y="795229"/>
                  </a:lnTo>
                  <a:lnTo>
                    <a:pt x="58210" y="826012"/>
                  </a:lnTo>
                  <a:lnTo>
                    <a:pt x="97259" y="846193"/>
                  </a:lnTo>
                  <a:lnTo>
                    <a:pt x="142240" y="853439"/>
                  </a:lnTo>
                  <a:lnTo>
                    <a:pt x="1168400" y="853439"/>
                  </a:lnTo>
                  <a:lnTo>
                    <a:pt x="1213380" y="846193"/>
                  </a:lnTo>
                  <a:lnTo>
                    <a:pt x="1252429" y="826012"/>
                  </a:lnTo>
                  <a:lnTo>
                    <a:pt x="1283212" y="795229"/>
                  </a:lnTo>
                  <a:lnTo>
                    <a:pt x="1303393" y="756180"/>
                  </a:lnTo>
                  <a:lnTo>
                    <a:pt x="1310640" y="711199"/>
                  </a:lnTo>
                  <a:lnTo>
                    <a:pt x="1310640" y="142239"/>
                  </a:lnTo>
                  <a:lnTo>
                    <a:pt x="1303393" y="97308"/>
                  </a:lnTo>
                  <a:lnTo>
                    <a:pt x="1283212" y="58265"/>
                  </a:lnTo>
                  <a:lnTo>
                    <a:pt x="1252429" y="27464"/>
                  </a:lnTo>
                  <a:lnTo>
                    <a:pt x="1213380" y="7258"/>
                  </a:lnTo>
                  <a:lnTo>
                    <a:pt x="116840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608829" y="8491601"/>
              <a:ext cx="1310640" cy="853440"/>
            </a:xfrm>
            <a:custGeom>
              <a:avLst/>
              <a:gdLst/>
              <a:ahLst/>
              <a:cxnLst/>
              <a:rect l="l" t="t" r="r" b="b"/>
              <a:pathLst>
                <a:path w="1310639" h="853440">
                  <a:moveTo>
                    <a:pt x="0" y="142239"/>
                  </a:moveTo>
                  <a:lnTo>
                    <a:pt x="7246" y="97308"/>
                  </a:lnTo>
                  <a:lnTo>
                    <a:pt x="27427" y="58265"/>
                  </a:lnTo>
                  <a:lnTo>
                    <a:pt x="58210" y="27464"/>
                  </a:lnTo>
                  <a:lnTo>
                    <a:pt x="97259" y="7258"/>
                  </a:lnTo>
                  <a:lnTo>
                    <a:pt x="142240" y="0"/>
                  </a:lnTo>
                  <a:lnTo>
                    <a:pt x="1168400" y="0"/>
                  </a:lnTo>
                  <a:lnTo>
                    <a:pt x="1213380" y="7258"/>
                  </a:lnTo>
                  <a:lnTo>
                    <a:pt x="1252429" y="27464"/>
                  </a:lnTo>
                  <a:lnTo>
                    <a:pt x="1283212" y="58265"/>
                  </a:lnTo>
                  <a:lnTo>
                    <a:pt x="1303393" y="97308"/>
                  </a:lnTo>
                  <a:lnTo>
                    <a:pt x="1310640" y="142239"/>
                  </a:lnTo>
                  <a:lnTo>
                    <a:pt x="1310640" y="711199"/>
                  </a:lnTo>
                  <a:lnTo>
                    <a:pt x="1303393" y="756180"/>
                  </a:lnTo>
                  <a:lnTo>
                    <a:pt x="1283212" y="795229"/>
                  </a:lnTo>
                  <a:lnTo>
                    <a:pt x="1252429" y="826012"/>
                  </a:lnTo>
                  <a:lnTo>
                    <a:pt x="1213380" y="846193"/>
                  </a:lnTo>
                  <a:lnTo>
                    <a:pt x="1168400" y="853439"/>
                  </a:lnTo>
                  <a:lnTo>
                    <a:pt x="142240" y="853439"/>
                  </a:lnTo>
                  <a:lnTo>
                    <a:pt x="97259" y="846193"/>
                  </a:lnTo>
                  <a:lnTo>
                    <a:pt x="58210" y="826012"/>
                  </a:lnTo>
                  <a:lnTo>
                    <a:pt x="27427" y="795229"/>
                  </a:lnTo>
                  <a:lnTo>
                    <a:pt x="7246" y="756180"/>
                  </a:lnTo>
                  <a:lnTo>
                    <a:pt x="0" y="711199"/>
                  </a:lnTo>
                  <a:lnTo>
                    <a:pt x="0" y="142239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4736972" y="8555887"/>
            <a:ext cx="996315" cy="358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9000"/>
              </a:lnSpc>
              <a:spcBef>
                <a:spcPts val="100"/>
              </a:spcBef>
            </a:pPr>
            <a:r>
              <a:rPr sz="1000" b="1" spc="-10" dirty="0">
                <a:latin typeface="Carlito"/>
                <a:cs typeface="Carlito"/>
              </a:rPr>
              <a:t>CO</a:t>
            </a:r>
            <a:r>
              <a:rPr sz="1000" b="1" spc="-5" dirty="0">
                <a:latin typeface="Carlito"/>
                <a:cs typeface="Carlito"/>
              </a:rPr>
              <a:t>N</a:t>
            </a:r>
            <a:r>
              <a:rPr sz="1000" b="1" spc="-10" dirty="0">
                <a:latin typeface="Carlito"/>
                <a:cs typeface="Carlito"/>
              </a:rPr>
              <a:t>VOL</a:t>
            </a:r>
            <a:r>
              <a:rPr sz="1000" b="1" spc="5" dirty="0">
                <a:latin typeface="Carlito"/>
                <a:cs typeface="Carlito"/>
              </a:rPr>
              <a:t>G</a:t>
            </a:r>
            <a:r>
              <a:rPr sz="1000" b="1" spc="-5" dirty="0">
                <a:latin typeface="Carlito"/>
                <a:cs typeface="Carlito"/>
              </a:rPr>
              <a:t>IM</a:t>
            </a:r>
            <a:r>
              <a:rPr sz="1000" b="1" dirty="0">
                <a:latin typeface="Carlito"/>
                <a:cs typeface="Carlito"/>
              </a:rPr>
              <a:t>E</a:t>
            </a:r>
            <a:r>
              <a:rPr sz="1000" b="1" spc="-5" dirty="0">
                <a:latin typeface="Carlito"/>
                <a:cs typeface="Carlito"/>
              </a:rPr>
              <a:t>N</a:t>
            </a:r>
            <a:r>
              <a:rPr sz="1000" b="1" spc="-10" dirty="0">
                <a:latin typeface="Carlito"/>
                <a:cs typeface="Carlito"/>
              </a:rPr>
              <a:t>TO  </a:t>
            </a:r>
            <a:r>
              <a:rPr sz="1000" b="1" spc="-5" dirty="0">
                <a:latin typeface="Carlito"/>
                <a:cs typeface="Carlito"/>
              </a:rPr>
              <a:t>DELLE</a:t>
            </a:r>
            <a:r>
              <a:rPr sz="1000" b="1" spc="-15" dirty="0">
                <a:latin typeface="Carlito"/>
                <a:cs typeface="Carlito"/>
              </a:rPr>
              <a:t> </a:t>
            </a:r>
            <a:r>
              <a:rPr sz="1000" b="1" spc="-5" dirty="0">
                <a:latin typeface="Carlito"/>
                <a:cs typeface="Carlito"/>
              </a:rPr>
              <a:t>FAMIGLIE</a:t>
            </a:r>
            <a:endParaRPr sz="1000">
              <a:latin typeface="Carlito"/>
              <a:cs typeface="Carlito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543169" y="9004553"/>
            <a:ext cx="18732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FFFFFF"/>
                </a:solidFill>
                <a:latin typeface="Carlito"/>
                <a:cs typeface="Carlito"/>
              </a:rPr>
              <a:t>3.4</a:t>
            </a:r>
            <a:endParaRPr sz="1000">
              <a:latin typeface="Carlito"/>
              <a:cs typeface="Carlito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5966459" y="8485251"/>
            <a:ext cx="1460500" cy="904240"/>
            <a:chOff x="5966459" y="8485251"/>
            <a:chExt cx="1460500" cy="904240"/>
          </a:xfrm>
        </p:grpSpPr>
        <p:sp>
          <p:nvSpPr>
            <p:cNvPr id="37" name="object 37"/>
            <p:cNvSpPr/>
            <p:nvPr/>
          </p:nvSpPr>
          <p:spPr>
            <a:xfrm>
              <a:off x="5972809" y="8491601"/>
              <a:ext cx="1447800" cy="891540"/>
            </a:xfrm>
            <a:custGeom>
              <a:avLst/>
              <a:gdLst/>
              <a:ahLst/>
              <a:cxnLst/>
              <a:rect l="l" t="t" r="r" b="b"/>
              <a:pathLst>
                <a:path w="1447800" h="891540">
                  <a:moveTo>
                    <a:pt x="1299210" y="0"/>
                  </a:moveTo>
                  <a:lnTo>
                    <a:pt x="148589" y="0"/>
                  </a:lnTo>
                  <a:lnTo>
                    <a:pt x="101632" y="7578"/>
                  </a:lnTo>
                  <a:lnTo>
                    <a:pt x="60844" y="28683"/>
                  </a:lnTo>
                  <a:lnTo>
                    <a:pt x="28675" y="60871"/>
                  </a:lnTo>
                  <a:lnTo>
                    <a:pt x="7577" y="101697"/>
                  </a:lnTo>
                  <a:lnTo>
                    <a:pt x="0" y="148716"/>
                  </a:lnTo>
                  <a:lnTo>
                    <a:pt x="0" y="742949"/>
                  </a:lnTo>
                  <a:lnTo>
                    <a:pt x="7577" y="789956"/>
                  </a:lnTo>
                  <a:lnTo>
                    <a:pt x="28675" y="830750"/>
                  </a:lnTo>
                  <a:lnTo>
                    <a:pt x="60844" y="862900"/>
                  </a:lnTo>
                  <a:lnTo>
                    <a:pt x="101632" y="883974"/>
                  </a:lnTo>
                  <a:lnTo>
                    <a:pt x="148589" y="891539"/>
                  </a:lnTo>
                  <a:lnTo>
                    <a:pt x="1299210" y="891539"/>
                  </a:lnTo>
                  <a:lnTo>
                    <a:pt x="1346167" y="883974"/>
                  </a:lnTo>
                  <a:lnTo>
                    <a:pt x="1386955" y="862900"/>
                  </a:lnTo>
                  <a:lnTo>
                    <a:pt x="1419124" y="830750"/>
                  </a:lnTo>
                  <a:lnTo>
                    <a:pt x="1440222" y="789956"/>
                  </a:lnTo>
                  <a:lnTo>
                    <a:pt x="1447799" y="742949"/>
                  </a:lnTo>
                  <a:lnTo>
                    <a:pt x="1447799" y="148716"/>
                  </a:lnTo>
                  <a:lnTo>
                    <a:pt x="1440222" y="101697"/>
                  </a:lnTo>
                  <a:lnTo>
                    <a:pt x="1419124" y="60871"/>
                  </a:lnTo>
                  <a:lnTo>
                    <a:pt x="1386955" y="28683"/>
                  </a:lnTo>
                  <a:lnTo>
                    <a:pt x="1346167" y="7578"/>
                  </a:lnTo>
                  <a:lnTo>
                    <a:pt x="1299210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5972809" y="8491601"/>
              <a:ext cx="1447800" cy="891540"/>
            </a:xfrm>
            <a:custGeom>
              <a:avLst/>
              <a:gdLst/>
              <a:ahLst/>
              <a:cxnLst/>
              <a:rect l="l" t="t" r="r" b="b"/>
              <a:pathLst>
                <a:path w="1447800" h="891540">
                  <a:moveTo>
                    <a:pt x="0" y="148716"/>
                  </a:moveTo>
                  <a:lnTo>
                    <a:pt x="7577" y="101697"/>
                  </a:lnTo>
                  <a:lnTo>
                    <a:pt x="28675" y="60871"/>
                  </a:lnTo>
                  <a:lnTo>
                    <a:pt x="60844" y="28683"/>
                  </a:lnTo>
                  <a:lnTo>
                    <a:pt x="101632" y="7578"/>
                  </a:lnTo>
                  <a:lnTo>
                    <a:pt x="148589" y="0"/>
                  </a:lnTo>
                  <a:lnTo>
                    <a:pt x="1299210" y="0"/>
                  </a:lnTo>
                  <a:lnTo>
                    <a:pt x="1346167" y="7578"/>
                  </a:lnTo>
                  <a:lnTo>
                    <a:pt x="1386955" y="28683"/>
                  </a:lnTo>
                  <a:lnTo>
                    <a:pt x="1419124" y="60871"/>
                  </a:lnTo>
                  <a:lnTo>
                    <a:pt x="1440222" y="101697"/>
                  </a:lnTo>
                  <a:lnTo>
                    <a:pt x="1447799" y="148716"/>
                  </a:lnTo>
                  <a:lnTo>
                    <a:pt x="1447799" y="742949"/>
                  </a:lnTo>
                  <a:lnTo>
                    <a:pt x="1440222" y="789956"/>
                  </a:lnTo>
                  <a:lnTo>
                    <a:pt x="1419124" y="830750"/>
                  </a:lnTo>
                  <a:lnTo>
                    <a:pt x="1386955" y="862900"/>
                  </a:lnTo>
                  <a:lnTo>
                    <a:pt x="1346167" y="883974"/>
                  </a:lnTo>
                  <a:lnTo>
                    <a:pt x="1299210" y="891539"/>
                  </a:lnTo>
                  <a:lnTo>
                    <a:pt x="148589" y="891539"/>
                  </a:lnTo>
                  <a:lnTo>
                    <a:pt x="101632" y="883974"/>
                  </a:lnTo>
                  <a:lnTo>
                    <a:pt x="60844" y="862900"/>
                  </a:lnTo>
                  <a:lnTo>
                    <a:pt x="28675" y="830750"/>
                  </a:lnTo>
                  <a:lnTo>
                    <a:pt x="7577" y="789956"/>
                  </a:lnTo>
                  <a:lnTo>
                    <a:pt x="0" y="742949"/>
                  </a:lnTo>
                  <a:lnTo>
                    <a:pt x="0" y="148716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6102858" y="8552535"/>
            <a:ext cx="1150620" cy="762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10000"/>
              </a:lnSpc>
              <a:spcBef>
                <a:spcPts val="100"/>
              </a:spcBef>
            </a:pPr>
            <a:r>
              <a:rPr sz="1100" b="1" spc="-5" dirty="0">
                <a:latin typeface="Carlito"/>
                <a:cs typeface="Carlito"/>
              </a:rPr>
              <a:t>Supporto intensivo  </a:t>
            </a:r>
            <a:r>
              <a:rPr sz="1100" b="1" dirty="0">
                <a:latin typeface="Carlito"/>
                <a:cs typeface="Carlito"/>
              </a:rPr>
              <a:t>e a </a:t>
            </a:r>
            <a:r>
              <a:rPr sz="1100" b="1" spc="-5" dirty="0">
                <a:latin typeface="Carlito"/>
                <a:cs typeface="Carlito"/>
              </a:rPr>
              <a:t>lungo termine</a:t>
            </a:r>
            <a:r>
              <a:rPr sz="1100" b="1" spc="-50" dirty="0">
                <a:latin typeface="Carlito"/>
                <a:cs typeface="Carlito"/>
              </a:rPr>
              <a:t> </a:t>
            </a:r>
            <a:r>
              <a:rPr sz="1100" b="1" dirty="0">
                <a:latin typeface="Carlito"/>
                <a:cs typeface="Carlito"/>
              </a:rPr>
              <a:t>e  </a:t>
            </a:r>
            <a:r>
              <a:rPr sz="1100" b="1" spc="-5" dirty="0">
                <a:latin typeface="Carlito"/>
                <a:cs typeface="Carlito"/>
              </a:rPr>
              <a:t>di </a:t>
            </a:r>
            <a:r>
              <a:rPr sz="1100" b="1" dirty="0">
                <a:latin typeface="Carlito"/>
                <a:cs typeface="Carlito"/>
              </a:rPr>
              <a:t>Rete</a:t>
            </a:r>
            <a:endParaRPr sz="1100">
              <a:latin typeface="Carlito"/>
              <a:cs typeface="Carlito"/>
            </a:endParaRPr>
          </a:p>
          <a:p>
            <a:pPr marR="64769" algn="r">
              <a:lnSpc>
                <a:spcPct val="100000"/>
              </a:lnSpc>
              <a:spcBef>
                <a:spcPts val="120"/>
              </a:spcBef>
            </a:pPr>
            <a:r>
              <a:rPr sz="1100" b="1" spc="-10" dirty="0">
                <a:solidFill>
                  <a:srgbClr val="FFFFFF"/>
                </a:solidFill>
                <a:latin typeface="Carlito"/>
                <a:cs typeface="Carlito"/>
              </a:rPr>
              <a:t>3</a:t>
            </a:r>
            <a:r>
              <a:rPr sz="1100" b="1" dirty="0">
                <a:solidFill>
                  <a:srgbClr val="FFFFFF"/>
                </a:solidFill>
                <a:latin typeface="Carlito"/>
                <a:cs typeface="Carlito"/>
              </a:rPr>
              <a:t>.5</a:t>
            </a:r>
            <a:endParaRPr sz="1100">
              <a:latin typeface="Carlito"/>
              <a:cs typeface="Carlito"/>
            </a:endParaRPr>
          </a:p>
        </p:txBody>
      </p:sp>
      <p:grpSp>
        <p:nvGrpSpPr>
          <p:cNvPr id="40" name="object 40"/>
          <p:cNvGrpSpPr/>
          <p:nvPr/>
        </p:nvGrpSpPr>
        <p:grpSpPr>
          <a:xfrm>
            <a:off x="411480" y="8485251"/>
            <a:ext cx="1399540" cy="927100"/>
            <a:chOff x="411480" y="8485251"/>
            <a:chExt cx="1399540" cy="927100"/>
          </a:xfrm>
        </p:grpSpPr>
        <p:sp>
          <p:nvSpPr>
            <p:cNvPr id="41" name="object 41"/>
            <p:cNvSpPr/>
            <p:nvPr/>
          </p:nvSpPr>
          <p:spPr>
            <a:xfrm>
              <a:off x="417830" y="8491601"/>
              <a:ext cx="1386840" cy="914400"/>
            </a:xfrm>
            <a:custGeom>
              <a:avLst/>
              <a:gdLst/>
              <a:ahLst/>
              <a:cxnLst/>
              <a:rect l="l" t="t" r="r" b="b"/>
              <a:pathLst>
                <a:path w="1386839" h="914400">
                  <a:moveTo>
                    <a:pt x="1234439" y="0"/>
                  </a:moveTo>
                  <a:lnTo>
                    <a:pt x="152400" y="0"/>
                  </a:lnTo>
                  <a:lnTo>
                    <a:pt x="104231" y="7766"/>
                  </a:lnTo>
                  <a:lnTo>
                    <a:pt x="62396" y="29394"/>
                  </a:lnTo>
                  <a:lnTo>
                    <a:pt x="29405" y="62380"/>
                  </a:lnTo>
                  <a:lnTo>
                    <a:pt x="7769" y="104217"/>
                  </a:lnTo>
                  <a:lnTo>
                    <a:pt x="0" y="152399"/>
                  </a:lnTo>
                  <a:lnTo>
                    <a:pt x="0" y="761999"/>
                  </a:lnTo>
                  <a:lnTo>
                    <a:pt x="7769" y="810134"/>
                  </a:lnTo>
                  <a:lnTo>
                    <a:pt x="29405" y="851964"/>
                  </a:lnTo>
                  <a:lnTo>
                    <a:pt x="62396" y="884968"/>
                  </a:lnTo>
                  <a:lnTo>
                    <a:pt x="104231" y="906621"/>
                  </a:lnTo>
                  <a:lnTo>
                    <a:pt x="152400" y="914399"/>
                  </a:lnTo>
                  <a:lnTo>
                    <a:pt x="1234439" y="914399"/>
                  </a:lnTo>
                  <a:lnTo>
                    <a:pt x="1282622" y="906621"/>
                  </a:lnTo>
                  <a:lnTo>
                    <a:pt x="1324459" y="884968"/>
                  </a:lnTo>
                  <a:lnTo>
                    <a:pt x="1357445" y="851964"/>
                  </a:lnTo>
                  <a:lnTo>
                    <a:pt x="1379073" y="810134"/>
                  </a:lnTo>
                  <a:lnTo>
                    <a:pt x="1386839" y="761999"/>
                  </a:lnTo>
                  <a:lnTo>
                    <a:pt x="1386839" y="152399"/>
                  </a:lnTo>
                  <a:lnTo>
                    <a:pt x="1379073" y="104217"/>
                  </a:lnTo>
                  <a:lnTo>
                    <a:pt x="1357445" y="62380"/>
                  </a:lnTo>
                  <a:lnTo>
                    <a:pt x="1324459" y="29394"/>
                  </a:lnTo>
                  <a:lnTo>
                    <a:pt x="1282622" y="7766"/>
                  </a:lnTo>
                  <a:lnTo>
                    <a:pt x="1234439" y="0"/>
                  </a:lnTo>
                  <a:close/>
                </a:path>
              </a:pathLst>
            </a:custGeom>
            <a:solidFill>
              <a:srgbClr val="EC7C3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17830" y="8491601"/>
              <a:ext cx="1386840" cy="914400"/>
            </a:xfrm>
            <a:custGeom>
              <a:avLst/>
              <a:gdLst/>
              <a:ahLst/>
              <a:cxnLst/>
              <a:rect l="l" t="t" r="r" b="b"/>
              <a:pathLst>
                <a:path w="1386839" h="914400">
                  <a:moveTo>
                    <a:pt x="0" y="152399"/>
                  </a:moveTo>
                  <a:lnTo>
                    <a:pt x="7769" y="104217"/>
                  </a:lnTo>
                  <a:lnTo>
                    <a:pt x="29405" y="62380"/>
                  </a:lnTo>
                  <a:lnTo>
                    <a:pt x="62396" y="29394"/>
                  </a:lnTo>
                  <a:lnTo>
                    <a:pt x="104231" y="7766"/>
                  </a:lnTo>
                  <a:lnTo>
                    <a:pt x="152400" y="0"/>
                  </a:lnTo>
                  <a:lnTo>
                    <a:pt x="1234439" y="0"/>
                  </a:lnTo>
                  <a:lnTo>
                    <a:pt x="1282622" y="7766"/>
                  </a:lnTo>
                  <a:lnTo>
                    <a:pt x="1324459" y="29394"/>
                  </a:lnTo>
                  <a:lnTo>
                    <a:pt x="1357445" y="62380"/>
                  </a:lnTo>
                  <a:lnTo>
                    <a:pt x="1379073" y="104217"/>
                  </a:lnTo>
                  <a:lnTo>
                    <a:pt x="1386839" y="152399"/>
                  </a:lnTo>
                  <a:lnTo>
                    <a:pt x="1386839" y="761999"/>
                  </a:lnTo>
                  <a:lnTo>
                    <a:pt x="1379073" y="810134"/>
                  </a:lnTo>
                  <a:lnTo>
                    <a:pt x="1357445" y="851964"/>
                  </a:lnTo>
                  <a:lnTo>
                    <a:pt x="1324459" y="884968"/>
                  </a:lnTo>
                  <a:lnTo>
                    <a:pt x="1282622" y="906621"/>
                  </a:lnTo>
                  <a:lnTo>
                    <a:pt x="1234439" y="914399"/>
                  </a:lnTo>
                  <a:lnTo>
                    <a:pt x="152400" y="914399"/>
                  </a:lnTo>
                  <a:lnTo>
                    <a:pt x="104231" y="906621"/>
                  </a:lnTo>
                  <a:lnTo>
                    <a:pt x="62396" y="884968"/>
                  </a:lnTo>
                  <a:lnTo>
                    <a:pt x="29405" y="851964"/>
                  </a:lnTo>
                  <a:lnTo>
                    <a:pt x="7769" y="810134"/>
                  </a:lnTo>
                  <a:lnTo>
                    <a:pt x="0" y="761999"/>
                  </a:lnTo>
                  <a:lnTo>
                    <a:pt x="0" y="152399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548131" y="8559545"/>
            <a:ext cx="1057910" cy="4279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10000"/>
              </a:lnSpc>
              <a:spcBef>
                <a:spcPts val="100"/>
              </a:spcBef>
            </a:pPr>
            <a:r>
              <a:rPr sz="1200" b="1" spc="-5" dirty="0">
                <a:latin typeface="Carlito"/>
                <a:cs typeface="Carlito"/>
              </a:rPr>
              <a:t>Approccio  educativo con</a:t>
            </a:r>
            <a:r>
              <a:rPr sz="1200" b="1" spc="-75" dirty="0">
                <a:latin typeface="Carlito"/>
                <a:cs typeface="Carlito"/>
              </a:rPr>
              <a:t> </a:t>
            </a:r>
            <a:r>
              <a:rPr sz="1200" b="1" dirty="0">
                <a:latin typeface="Carlito"/>
                <a:cs typeface="Carlito"/>
              </a:rPr>
              <a:t>la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548131" y="8980169"/>
            <a:ext cx="4006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latin typeface="Carlito"/>
                <a:cs typeface="Carlito"/>
              </a:rPr>
              <a:t>c</a:t>
            </a:r>
            <a:r>
              <a:rPr sz="1200" b="1" spc="5" dirty="0">
                <a:latin typeface="Carlito"/>
                <a:cs typeface="Carlito"/>
              </a:rPr>
              <a:t>l</a:t>
            </a:r>
            <a:r>
              <a:rPr sz="1200" b="1" spc="-5" dirty="0">
                <a:latin typeface="Carlito"/>
                <a:cs typeface="Carlito"/>
              </a:rPr>
              <a:t>a</a:t>
            </a:r>
            <a:r>
              <a:rPr sz="1200" b="1" dirty="0">
                <a:latin typeface="Carlito"/>
                <a:cs typeface="Carlito"/>
              </a:rPr>
              <a:t>sse</a:t>
            </a:r>
            <a:endParaRPr sz="1200">
              <a:latin typeface="Carlito"/>
              <a:cs typeface="Carlito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1371346" y="8992361"/>
            <a:ext cx="205104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b="1" dirty="0">
                <a:solidFill>
                  <a:srgbClr val="FFFFFF"/>
                </a:solidFill>
                <a:latin typeface="Carlito"/>
                <a:cs typeface="Carlito"/>
              </a:rPr>
              <a:t>3</a:t>
            </a:r>
            <a:r>
              <a:rPr sz="1100" b="1" spc="-10" dirty="0">
                <a:solidFill>
                  <a:srgbClr val="FFFFFF"/>
                </a:solidFill>
                <a:latin typeface="Carlito"/>
                <a:cs typeface="Carlito"/>
              </a:rPr>
              <a:t>.</a:t>
            </a:r>
            <a:r>
              <a:rPr sz="1100" b="1" dirty="0">
                <a:solidFill>
                  <a:srgbClr val="FFFFFF"/>
                </a:solidFill>
                <a:latin typeface="Carlito"/>
                <a:cs typeface="Carlito"/>
              </a:rPr>
              <a:t>1</a:t>
            </a:r>
            <a:endParaRPr sz="110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AD837E89-5A12-47F1-B3D3-4F8C6FF8F267}"/>
              </a:ext>
            </a:extLst>
          </p:cNvPr>
          <p:cNvSpPr/>
          <p:nvPr/>
        </p:nvSpPr>
        <p:spPr>
          <a:xfrm>
            <a:off x="720090" y="546100"/>
            <a:ext cx="6111875" cy="88419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5" name="Immagine 4" descr="Immagine che contiene testo&#10;&#10;Descrizione generata automaticamente">
            <a:extLst>
              <a:ext uri="{FF2B5EF4-FFF2-40B4-BE49-F238E27FC236}">
                <a16:creationId xmlns:a16="http://schemas.microsoft.com/office/drawing/2014/main" id="{1915C62D-1695-41B3-9423-99B8842F42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50" y="1841501"/>
            <a:ext cx="6477000" cy="3124200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86B67B7D-7470-4C66-8124-1CBE0B301BCE}"/>
              </a:ext>
            </a:extLst>
          </p:cNvPr>
          <p:cNvSpPr txBox="1"/>
          <p:nvPr/>
        </p:nvSpPr>
        <p:spPr>
          <a:xfrm>
            <a:off x="425450" y="5499100"/>
            <a:ext cx="5245304" cy="1341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5080">
              <a:lnSpc>
                <a:spcPct val="100000"/>
              </a:lnSpc>
              <a:spcBef>
                <a:spcPts val="100"/>
              </a:spcBef>
            </a:pPr>
            <a:r>
              <a:rPr lang="it-IT" sz="1800" b="1" spc="-5" dirty="0">
                <a:solidFill>
                  <a:srgbClr val="FF0000"/>
                </a:solidFill>
                <a:latin typeface="Carlito"/>
                <a:cs typeface="Carlito"/>
              </a:rPr>
              <a:t>D</a:t>
            </a:r>
            <a:r>
              <a:rPr lang="it-IT" sz="1800" b="1" dirty="0">
                <a:solidFill>
                  <a:srgbClr val="FF0000"/>
                </a:solidFill>
                <a:latin typeface="Carlito"/>
                <a:cs typeface="Carlito"/>
              </a:rPr>
              <a:t>O</a:t>
            </a:r>
            <a:r>
              <a:rPr lang="it-IT" sz="1800" b="1" spc="-5" dirty="0">
                <a:solidFill>
                  <a:srgbClr val="FF0000"/>
                </a:solidFill>
                <a:latin typeface="Carlito"/>
                <a:cs typeface="Carlito"/>
              </a:rPr>
              <a:t>C</a:t>
            </a:r>
            <a:r>
              <a:rPr lang="it-IT" sz="1800" b="1" dirty="0">
                <a:solidFill>
                  <a:srgbClr val="FF0000"/>
                </a:solidFill>
                <a:latin typeface="Carlito"/>
                <a:cs typeface="Carlito"/>
              </a:rPr>
              <a:t>EN</a:t>
            </a:r>
            <a:r>
              <a:rPr lang="it-IT" sz="1800" b="1" spc="-5" dirty="0">
                <a:solidFill>
                  <a:srgbClr val="FF0000"/>
                </a:solidFill>
                <a:latin typeface="Carlito"/>
                <a:cs typeface="Carlito"/>
              </a:rPr>
              <a:t>T</a:t>
            </a:r>
            <a:r>
              <a:rPr lang="it-IT" sz="1800" b="1" dirty="0">
                <a:solidFill>
                  <a:srgbClr val="FF0000"/>
                </a:solidFill>
                <a:latin typeface="Carlito"/>
                <a:cs typeface="Carlito"/>
              </a:rPr>
              <a:t>I</a:t>
            </a:r>
            <a:endParaRPr lang="it-IT" sz="1800" dirty="0">
              <a:latin typeface="Carlito"/>
              <a:cs typeface="Carlito"/>
            </a:endParaRPr>
          </a:p>
          <a:p>
            <a:pPr marL="241300" indent="-228600">
              <a:lnSpc>
                <a:spcPct val="100000"/>
              </a:lnSpc>
              <a:spcBef>
                <a:spcPts val="935"/>
              </a:spcBef>
              <a:buAutoNum type="arabicParenR"/>
              <a:tabLst>
                <a:tab pos="241300" algn="l"/>
              </a:tabLst>
            </a:pPr>
            <a:r>
              <a:rPr lang="it-IT" sz="1800" b="1" spc="-5" dirty="0">
                <a:latin typeface="Carlito"/>
                <a:cs typeface="Carlito"/>
              </a:rPr>
              <a:t>FORMAZIONE INTERNA</a:t>
            </a:r>
            <a:r>
              <a:rPr lang="it-IT" sz="1800" b="1" spc="-20" dirty="0">
                <a:latin typeface="Carlito"/>
                <a:cs typeface="Carlito"/>
              </a:rPr>
              <a:t> </a:t>
            </a:r>
            <a:r>
              <a:rPr lang="it-IT" sz="1800" b="1" spc="-5" dirty="0">
                <a:latin typeface="Carlito"/>
                <a:cs typeface="Carlito"/>
              </a:rPr>
              <a:t>DOCENTI</a:t>
            </a:r>
            <a:endParaRPr lang="it-IT" sz="1800" dirty="0">
              <a:latin typeface="Carlito"/>
              <a:cs typeface="Carlito"/>
            </a:endParaRPr>
          </a:p>
          <a:p>
            <a:pPr marL="241300" indent="-228600">
              <a:lnSpc>
                <a:spcPct val="100000"/>
              </a:lnSpc>
              <a:spcBef>
                <a:spcPts val="145"/>
              </a:spcBef>
              <a:buAutoNum type="arabicParenR"/>
              <a:tabLst>
                <a:tab pos="241300" algn="l"/>
              </a:tabLst>
            </a:pPr>
            <a:r>
              <a:rPr lang="it-IT" sz="1800" b="1" spc="-5" dirty="0">
                <a:latin typeface="Carlito"/>
                <a:cs typeface="Carlito"/>
              </a:rPr>
              <a:t>CONSIGLI </a:t>
            </a:r>
            <a:r>
              <a:rPr lang="it-IT" sz="1800" b="1" spc="-10" dirty="0">
                <a:latin typeface="Carlito"/>
                <a:cs typeface="Carlito"/>
              </a:rPr>
              <a:t>DI</a:t>
            </a:r>
            <a:r>
              <a:rPr lang="it-IT" sz="1800" b="1" spc="10" dirty="0">
                <a:latin typeface="Carlito"/>
                <a:cs typeface="Carlito"/>
              </a:rPr>
              <a:t> </a:t>
            </a:r>
            <a:r>
              <a:rPr lang="it-IT" sz="1800" b="1" spc="-5" dirty="0">
                <a:latin typeface="Carlito"/>
                <a:cs typeface="Carlito"/>
              </a:rPr>
              <a:t>CLASSE</a:t>
            </a:r>
            <a:endParaRPr lang="it-IT" sz="1800" dirty="0">
              <a:latin typeface="Carlito"/>
              <a:cs typeface="Carlito"/>
            </a:endParaRPr>
          </a:p>
          <a:p>
            <a:pPr marL="241300" indent="-228600">
              <a:lnSpc>
                <a:spcPct val="100000"/>
              </a:lnSpc>
              <a:spcBef>
                <a:spcPts val="145"/>
              </a:spcBef>
              <a:buAutoNum type="arabicParenR"/>
              <a:tabLst>
                <a:tab pos="241300" algn="l"/>
              </a:tabLst>
            </a:pPr>
            <a:r>
              <a:rPr lang="it-IT" sz="1800" b="1" spc="-5" dirty="0">
                <a:latin typeface="Carlito"/>
                <a:cs typeface="Carlito"/>
              </a:rPr>
              <a:t>COLLEGIO</a:t>
            </a:r>
            <a:r>
              <a:rPr lang="it-IT" sz="1800" b="1" dirty="0">
                <a:latin typeface="Carlito"/>
                <a:cs typeface="Carlito"/>
              </a:rPr>
              <a:t> </a:t>
            </a:r>
            <a:r>
              <a:rPr lang="it-IT" sz="1800" b="1" spc="-5" dirty="0">
                <a:latin typeface="Carlito"/>
                <a:cs typeface="Carlito"/>
              </a:rPr>
              <a:t>DOCENTI</a:t>
            </a:r>
            <a:endParaRPr lang="it-IT" sz="1800" dirty="0">
              <a:latin typeface="Carlito"/>
              <a:cs typeface="Carlito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CD9D5B9-3909-44AA-A6F0-48A59A5353E4}"/>
              </a:ext>
            </a:extLst>
          </p:cNvPr>
          <p:cNvSpPr/>
          <p:nvPr/>
        </p:nvSpPr>
        <p:spPr>
          <a:xfrm>
            <a:off x="2940051" y="6840494"/>
            <a:ext cx="3505200" cy="25448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46066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516390" y="419969"/>
            <a:ext cx="6400800" cy="3154710"/>
          </a:xfrm>
          <a:prstGeom prst="rect">
            <a:avLst/>
          </a:prstGeom>
          <a:ln w="27431">
            <a:solidFill>
              <a:srgbClr val="FF0000"/>
            </a:solidFill>
          </a:ln>
        </p:spPr>
        <p:txBody>
          <a:bodyPr vert="horz" wrap="square" lIns="0" tIns="762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lang="it-IT" sz="12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905" algn="ctr">
              <a:lnSpc>
                <a:spcPct val="100000"/>
              </a:lnSpc>
              <a:spcBef>
                <a:spcPts val="60"/>
              </a:spcBef>
            </a:pPr>
            <a:endParaRPr sz="1200" dirty="0">
              <a:latin typeface="Carlito"/>
              <a:cs typeface="Carlito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8351" y="1367659"/>
            <a:ext cx="2705100" cy="946413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lang="it-IT" sz="1100" dirty="0">
              <a:latin typeface="Times New Roman"/>
              <a:cs typeface="Times New Roman"/>
            </a:endParaRPr>
          </a:p>
          <a:p>
            <a:pPr marL="434975">
              <a:lnSpc>
                <a:spcPct val="100000"/>
              </a:lnSpc>
              <a:spcBef>
                <a:spcPts val="705"/>
              </a:spcBef>
            </a:pPr>
            <a:r>
              <a:rPr lang="it-IT" sz="1100" spc="-5" dirty="0">
                <a:solidFill>
                  <a:srgbClr val="FFFFFF"/>
                </a:solidFill>
                <a:latin typeface="Carlito"/>
                <a:cs typeface="Carlito"/>
              </a:rPr>
              <a:t>EVENTI ASSEMBLEARI</a:t>
            </a:r>
          </a:p>
          <a:p>
            <a:pPr marL="434975">
              <a:lnSpc>
                <a:spcPct val="100000"/>
              </a:lnSpc>
              <a:spcBef>
                <a:spcPts val="705"/>
              </a:spcBef>
            </a:pPr>
            <a:endParaRPr lang="it-IT" sz="1100" spc="-5" dirty="0">
              <a:solidFill>
                <a:srgbClr val="FFFFFF"/>
              </a:solidFill>
              <a:latin typeface="Carlito"/>
              <a:cs typeface="Carlito"/>
            </a:endParaRPr>
          </a:p>
          <a:p>
            <a:pPr marL="434975">
              <a:lnSpc>
                <a:spcPct val="100000"/>
              </a:lnSpc>
              <a:spcBef>
                <a:spcPts val="705"/>
              </a:spcBef>
            </a:pPr>
            <a:endParaRPr sz="1100" dirty="0">
              <a:latin typeface="Carlito"/>
              <a:cs typeface="Carlito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sp>
        <p:nvSpPr>
          <p:cNvPr id="7" name="object 7"/>
          <p:cNvSpPr txBox="1"/>
          <p:nvPr/>
        </p:nvSpPr>
        <p:spPr>
          <a:xfrm>
            <a:off x="3978331" y="1310846"/>
            <a:ext cx="2705100" cy="807720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100" dirty="0">
              <a:latin typeface="Times New Roman"/>
              <a:cs typeface="Times New Roman"/>
            </a:endParaRPr>
          </a:p>
          <a:p>
            <a:pPr marL="4445" algn="ctr">
              <a:lnSpc>
                <a:spcPct val="100000"/>
              </a:lnSpc>
              <a:spcBef>
                <a:spcPts val="740"/>
              </a:spcBef>
            </a:pPr>
            <a:r>
              <a:rPr sz="1100" spc="-5" dirty="0">
                <a:solidFill>
                  <a:srgbClr val="FFFFFF"/>
                </a:solidFill>
                <a:latin typeface="Carlito"/>
                <a:cs typeface="Carlito"/>
              </a:rPr>
              <a:t>CARTELLONI</a:t>
            </a:r>
            <a:endParaRPr sz="1100" dirty="0">
              <a:latin typeface="Carlito"/>
              <a:cs typeface="Carlito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30450" y="2603500"/>
            <a:ext cx="2939190" cy="551433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1350" dirty="0">
              <a:latin typeface="Times New Roman"/>
              <a:cs typeface="Times New Roman"/>
            </a:endParaRPr>
          </a:p>
          <a:p>
            <a:pPr marL="959485">
              <a:lnSpc>
                <a:spcPct val="100000"/>
              </a:lnSpc>
            </a:pPr>
            <a:r>
              <a:rPr lang="it-IT" sz="1100" spc="-5" dirty="0">
                <a:solidFill>
                  <a:srgbClr val="FFFFFF"/>
                </a:solidFill>
                <a:latin typeface="Carlito"/>
                <a:cs typeface="Carlito"/>
              </a:rPr>
              <a:t>PEER</a:t>
            </a:r>
            <a:r>
              <a:rPr lang="it-IT" sz="1100" spc="-15" dirty="0">
                <a:solidFill>
                  <a:srgbClr val="FFFFFF"/>
                </a:solidFill>
                <a:latin typeface="Carlito"/>
                <a:cs typeface="Carlito"/>
              </a:rPr>
              <a:t> </a:t>
            </a:r>
            <a:r>
              <a:rPr lang="it-IT" sz="1100" spc="-5" dirty="0">
                <a:solidFill>
                  <a:srgbClr val="FFFFFF"/>
                </a:solidFill>
                <a:latin typeface="Carlito"/>
                <a:cs typeface="Carlito"/>
              </a:rPr>
              <a:t>EDUCATION</a:t>
            </a:r>
          </a:p>
          <a:p>
            <a:pPr marL="959485">
              <a:lnSpc>
                <a:spcPct val="100000"/>
              </a:lnSpc>
            </a:pPr>
            <a:endParaRPr sz="1100" dirty="0">
              <a:latin typeface="Carlito"/>
              <a:cs typeface="Carlito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6AEDDB2-6A89-4601-AA20-960A453043D8}"/>
              </a:ext>
            </a:extLst>
          </p:cNvPr>
          <p:cNvSpPr txBox="1"/>
          <p:nvPr/>
        </p:nvSpPr>
        <p:spPr>
          <a:xfrm>
            <a:off x="2257561" y="582102"/>
            <a:ext cx="2816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</a:rPr>
              <a:t>ALUNNI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43A6F41B-EC10-481C-B928-4028A6209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" y="4465556"/>
            <a:ext cx="6400800" cy="3929144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53343A12-7936-485D-9380-06B764675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1857" y="5197335"/>
            <a:ext cx="3712786" cy="298730"/>
          </a:xfrm>
          <a:prstGeom prst="rect">
            <a:avLst/>
          </a:prstGeom>
        </p:spPr>
      </p:pic>
      <p:sp>
        <p:nvSpPr>
          <p:cNvPr id="20" name="Rettangolo 19">
            <a:extLst>
              <a:ext uri="{FF2B5EF4-FFF2-40B4-BE49-F238E27FC236}">
                <a16:creationId xmlns:a16="http://schemas.microsoft.com/office/drawing/2014/main" id="{75D90A89-1F59-4390-9CAA-CB92883735B1}"/>
              </a:ext>
            </a:extLst>
          </p:cNvPr>
          <p:cNvSpPr/>
          <p:nvPr/>
        </p:nvSpPr>
        <p:spPr>
          <a:xfrm>
            <a:off x="726960" y="4899409"/>
            <a:ext cx="2389793" cy="1438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CIRCOLARE </a:t>
            </a:r>
            <a:r>
              <a:rPr lang="it-IT" sz="1000" dirty="0"/>
              <a:t>INFORMATIVA SUL SITO E SUL REGISTRO  ELETTRONICO</a:t>
            </a:r>
            <a:endParaRPr lang="it-IT" dirty="0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BBB9B089-0187-4C1E-9695-4485460911C9}"/>
              </a:ext>
            </a:extLst>
          </p:cNvPr>
          <p:cNvSpPr/>
          <p:nvPr/>
        </p:nvSpPr>
        <p:spPr>
          <a:xfrm>
            <a:off x="4298539" y="4977377"/>
            <a:ext cx="2389794" cy="12283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COMUNICAZIONE AI RAPPRESENTANTI DI CLASSE</a:t>
            </a:r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D6EFD27F-8983-4603-818E-7CEB811A4F16}"/>
              </a:ext>
            </a:extLst>
          </p:cNvPr>
          <p:cNvSpPr/>
          <p:nvPr/>
        </p:nvSpPr>
        <p:spPr>
          <a:xfrm>
            <a:off x="2787650" y="6849364"/>
            <a:ext cx="1787132" cy="1240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dirty="0"/>
              <a:t>EVENTI ASSEMBLEARI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6627" y="879093"/>
            <a:ext cx="6100445" cy="39433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75"/>
              </a:spcBef>
            </a:pPr>
            <a:r>
              <a:rPr sz="1200" b="1" spc="-100" dirty="0">
                <a:latin typeface="Trebuchet MS"/>
                <a:cs typeface="Trebuchet MS"/>
              </a:rPr>
              <a:t>LA </a:t>
            </a:r>
            <a:r>
              <a:rPr sz="1200" b="1" spc="-60" dirty="0">
                <a:latin typeface="Trebuchet MS"/>
                <a:cs typeface="Trebuchet MS"/>
              </a:rPr>
              <a:t>SEGNALAZIONE </a:t>
            </a:r>
            <a:r>
              <a:rPr sz="1200" b="1" spc="-50" dirty="0">
                <a:latin typeface="Trebuchet MS"/>
                <a:cs typeface="Trebuchet MS"/>
              </a:rPr>
              <a:t>DEI </a:t>
            </a:r>
            <a:r>
              <a:rPr sz="1200" b="1" spc="-65" dirty="0">
                <a:latin typeface="Trebuchet MS"/>
                <a:cs typeface="Trebuchet MS"/>
              </a:rPr>
              <a:t>PRESUNTI </a:t>
            </a:r>
            <a:r>
              <a:rPr sz="1200" b="1" spc="-50" dirty="0">
                <a:latin typeface="Trebuchet MS"/>
                <a:cs typeface="Trebuchet MS"/>
              </a:rPr>
              <a:t>CASI </a:t>
            </a:r>
            <a:r>
              <a:rPr sz="1200" b="1" spc="-55" dirty="0">
                <a:latin typeface="Trebuchet MS"/>
                <a:cs typeface="Trebuchet MS"/>
              </a:rPr>
              <a:t>AVVIENE </a:t>
            </a:r>
            <a:r>
              <a:rPr sz="1200" b="1" spc="-70" dirty="0">
                <a:latin typeface="Trebuchet MS"/>
                <a:cs typeface="Trebuchet MS"/>
              </a:rPr>
              <a:t>ATTRAVERSO </a:t>
            </a:r>
            <a:r>
              <a:rPr sz="1200" b="1" spc="-90" dirty="0">
                <a:latin typeface="Trebuchet MS"/>
                <a:cs typeface="Trebuchet MS"/>
              </a:rPr>
              <a:t>L’UTILIZZO </a:t>
            </a:r>
            <a:r>
              <a:rPr sz="1200" b="1" spc="-20" dirty="0">
                <a:latin typeface="Trebuchet MS"/>
                <a:cs typeface="Trebuchet MS"/>
              </a:rPr>
              <a:t>DI</a:t>
            </a:r>
            <a:r>
              <a:rPr sz="1200" b="1" spc="-260" dirty="0">
                <a:latin typeface="Trebuchet MS"/>
                <a:cs typeface="Trebuchet MS"/>
              </a:rPr>
              <a:t> </a:t>
            </a:r>
            <a:r>
              <a:rPr sz="1200" b="1" spc="-50" dirty="0">
                <a:latin typeface="Trebuchet MS"/>
                <a:cs typeface="Trebuchet MS"/>
              </a:rPr>
              <a:t>MODELLI </a:t>
            </a:r>
            <a:r>
              <a:rPr sz="1200" b="1" spc="-65" dirty="0">
                <a:latin typeface="Trebuchet MS"/>
                <a:cs typeface="Trebuchet MS"/>
              </a:rPr>
              <a:t>REPERIBILI  </a:t>
            </a:r>
            <a:r>
              <a:rPr sz="1200" b="1" spc="-110" dirty="0">
                <a:latin typeface="Trebuchet MS"/>
                <a:cs typeface="Trebuchet MS"/>
              </a:rPr>
              <a:t>NELLE </a:t>
            </a:r>
            <a:r>
              <a:rPr sz="1200" b="1" spc="-60" dirty="0">
                <a:latin typeface="Trebuchet MS"/>
                <a:cs typeface="Trebuchet MS"/>
              </a:rPr>
              <a:t>SEGUENTI</a:t>
            </a:r>
            <a:r>
              <a:rPr sz="1200" b="1" spc="-75" dirty="0">
                <a:latin typeface="Trebuchet MS"/>
                <a:cs typeface="Trebuchet MS"/>
              </a:rPr>
              <a:t> </a:t>
            </a:r>
            <a:r>
              <a:rPr sz="1200" b="1" spc="-55" dirty="0">
                <a:latin typeface="Trebuchet MS"/>
                <a:cs typeface="Trebuchet MS"/>
              </a:rPr>
              <a:t>MODALITA’:</a:t>
            </a:r>
            <a:endParaRPr sz="1200">
              <a:latin typeface="Trebuchet MS"/>
              <a:cs typeface="Trebuchet MS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5727844"/>
              </p:ext>
            </p:extLst>
          </p:nvPr>
        </p:nvGraphicFramePr>
        <p:xfrm>
          <a:off x="719327" y="1449577"/>
          <a:ext cx="6259323" cy="31581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34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2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99971"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+mn-lt"/>
                          <a:cs typeface="Carlito"/>
                        </a:rPr>
                        <a:t>ALUNNI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27685" indent="-229235" algn="just">
                        <a:lnSpc>
                          <a:spcPts val="1405"/>
                        </a:lnSpc>
                        <a:buFont typeface="Wingdings" panose="05000000000000000000" pitchFamily="2" charset="2"/>
                        <a:buChar char="§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1200" b="1" spc="-85" dirty="0">
                          <a:latin typeface="+mn-lt"/>
                          <a:cs typeface="Trebuchet MS"/>
                        </a:rPr>
                        <a:t>CASSETTA</a:t>
                      </a:r>
                      <a:r>
                        <a:rPr sz="1200" b="1" spc="-185" dirty="0">
                          <a:latin typeface="+mn-lt"/>
                          <a:cs typeface="Trebuchet MS"/>
                        </a:rPr>
                        <a:t> </a:t>
                      </a:r>
                      <a:r>
                        <a:rPr sz="1200" b="1" spc="-125" dirty="0">
                          <a:latin typeface="+mn-lt"/>
                          <a:cs typeface="Trebuchet MS"/>
                        </a:rPr>
                        <a:t>“DELLE</a:t>
                      </a:r>
                      <a:r>
                        <a:rPr lang="it-IT" sz="1200" b="1" spc="-125" dirty="0">
                          <a:latin typeface="+mn-lt"/>
                          <a:cs typeface="Trebuchet MS"/>
                        </a:rPr>
                        <a:t>  </a:t>
                      </a:r>
                      <a:r>
                        <a:rPr sz="1200" b="1" spc="-50" dirty="0">
                          <a:latin typeface="+mn-lt"/>
                          <a:cs typeface="Trebuchet MS"/>
                        </a:rPr>
                        <a:t>EMERGENZE</a:t>
                      </a:r>
                      <a:r>
                        <a:rPr lang="it-IT" sz="1200" b="1" spc="-50" dirty="0">
                          <a:latin typeface="+mn-lt"/>
                          <a:cs typeface="Trebuchet MS"/>
                        </a:rPr>
                        <a:t>« </a:t>
                      </a:r>
                      <a:r>
                        <a:rPr sz="1200" b="1" spc="-185" dirty="0">
                          <a:latin typeface="+mn-lt"/>
                          <a:cs typeface="Trebuchet MS"/>
                        </a:rPr>
                        <a:t> </a:t>
                      </a:r>
                      <a:r>
                        <a:rPr sz="1200" b="1" spc="-55" dirty="0">
                          <a:latin typeface="+mn-lt"/>
                          <a:cs typeface="Trebuchet MS"/>
                        </a:rPr>
                        <a:t>CON </a:t>
                      </a:r>
                      <a:r>
                        <a:rPr sz="1200" b="1" spc="-15" dirty="0">
                          <a:latin typeface="+mn-lt"/>
                          <a:cs typeface="Trebuchet MS"/>
                        </a:rPr>
                        <a:t>I </a:t>
                      </a:r>
                      <a:r>
                        <a:rPr sz="1200" b="1" spc="-55" dirty="0">
                          <a:latin typeface="+mn-lt"/>
                          <a:cs typeface="Trebuchet MS"/>
                        </a:rPr>
                        <a:t>MODELLI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DA</a:t>
                      </a:r>
                      <a:r>
                        <a:rPr sz="1200" b="1" spc="-70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10" dirty="0">
                          <a:latin typeface="+mn-lt"/>
                          <a:cs typeface="Carlito"/>
                        </a:rPr>
                        <a:t>COMPILARE</a:t>
                      </a:r>
                      <a:r>
                        <a:rPr lang="it-IT" sz="1200" b="1" spc="-10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OBBLIGATORIAMENTE CON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NOME E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COGNOME,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E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INSERIRE  NELLA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CASSETTA</a:t>
                      </a:r>
                      <a:r>
                        <a:rPr lang="it-IT" sz="1200" b="1" spc="-5" dirty="0">
                          <a:latin typeface="+mn-lt"/>
                          <a:cs typeface="Carlito"/>
                        </a:rPr>
                        <a:t> POSIZIONATA VICINO LA SALA DOCENTI</a:t>
                      </a:r>
                    </a:p>
                    <a:p>
                      <a:pPr marL="469900" indent="-171450" algn="just">
                        <a:lnSpc>
                          <a:spcPts val="1405"/>
                        </a:lnSpc>
                        <a:buFont typeface="Wingdings" panose="05000000000000000000" pitchFamily="2" charset="2"/>
                        <a:buChar char="§"/>
                        <a:tabLst>
                          <a:tab pos="527050" algn="l"/>
                          <a:tab pos="527685" algn="l"/>
                        </a:tabLst>
                      </a:pPr>
                      <a:endParaRPr sz="1200" dirty="0">
                        <a:latin typeface="+mn-lt"/>
                        <a:cs typeface="Carlito"/>
                      </a:endParaRPr>
                    </a:p>
                    <a:p>
                      <a:pPr marL="527685" indent="-229235" algn="just"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Wingdings" panose="05000000000000000000" pitchFamily="2" charset="2"/>
                        <a:buChar char="§"/>
                        <a:tabLst>
                          <a:tab pos="527050" algn="l"/>
                          <a:tab pos="527685" algn="l"/>
                        </a:tabLst>
                      </a:pPr>
                      <a:r>
                        <a:rPr sz="1200" b="1" dirty="0">
                          <a:latin typeface="+mn-lt"/>
                          <a:cs typeface="Carlito"/>
                        </a:rPr>
                        <a:t>I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MODELLI SARANNO DISPONIBILI ANCHE SUL</a:t>
                      </a:r>
                      <a:r>
                        <a:rPr sz="1200" b="1" spc="35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SITO</a:t>
                      </a:r>
                      <a:r>
                        <a:rPr lang="it-IT" sz="1200" b="1" spc="-5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80" dirty="0">
                          <a:latin typeface="+mn-lt"/>
                          <a:cs typeface="Trebuchet MS"/>
                        </a:rPr>
                        <a:t>NELL’APPOSITA </a:t>
                      </a:r>
                      <a:r>
                        <a:rPr sz="1200" b="1" spc="-60" dirty="0">
                          <a:latin typeface="+mn-lt"/>
                          <a:cs typeface="Trebuchet MS"/>
                        </a:rPr>
                        <a:t>AREA </a:t>
                      </a:r>
                      <a:r>
                        <a:rPr sz="1200" b="1" spc="-35" dirty="0">
                          <a:latin typeface="+mn-lt"/>
                          <a:cs typeface="Trebuchet MS"/>
                        </a:rPr>
                        <a:t>“</a:t>
                      </a:r>
                      <a:r>
                        <a:rPr lang="it-IT" sz="1200" b="1" spc="-35" dirty="0">
                          <a:latin typeface="+mn-lt"/>
                          <a:cs typeface="Trebuchet MS"/>
                        </a:rPr>
                        <a:t>LOTTA E PREVENZIONE AL BULLISMO E CYBERBULLISMO</a:t>
                      </a:r>
                      <a:r>
                        <a:rPr sz="1200" b="1" spc="-105" dirty="0">
                          <a:latin typeface="+mn-lt"/>
                          <a:cs typeface="Trebuchet MS"/>
                        </a:rPr>
                        <a:t>”</a:t>
                      </a:r>
                      <a:r>
                        <a:rPr sz="1200" b="1" spc="-185" dirty="0">
                          <a:latin typeface="+mn-lt"/>
                          <a:cs typeface="Trebuchet MS"/>
                        </a:rPr>
                        <a:t> 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0021">
                <a:tc>
                  <a:txBody>
                    <a:bodyPr/>
                    <a:lstStyle/>
                    <a:p>
                      <a:pPr marL="69850">
                        <a:lnSpc>
                          <a:spcPts val="1415"/>
                        </a:lnSpc>
                      </a:pPr>
                      <a:r>
                        <a:rPr sz="1200" b="1" spc="-5" dirty="0">
                          <a:latin typeface="+mn-lt"/>
                          <a:cs typeface="Carlito"/>
                        </a:rPr>
                        <a:t>GENITORI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0" indent="-171450" algn="just">
                        <a:lnSpc>
                          <a:spcPts val="1415"/>
                        </a:lnSpc>
                        <a:buFont typeface="Wingdings" panose="05000000000000000000" pitchFamily="2" charset="2"/>
                        <a:buChar char="§"/>
                        <a:tabLst>
                          <a:tab pos="527050" algn="l"/>
                        </a:tabLst>
                      </a:pPr>
                      <a:r>
                        <a:rPr sz="1200" b="1" spc="-5" dirty="0">
                          <a:latin typeface="+mn-lt"/>
                          <a:cs typeface="Carlito"/>
                        </a:rPr>
                        <a:t>POTRANNO INVIARE</a:t>
                      </a:r>
                      <a:r>
                        <a:rPr sz="1200" b="1" spc="10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AD</a:t>
                      </a:r>
                      <a:r>
                        <a:rPr lang="it-IT" sz="1200" b="1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UNO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DEI COMPONENTI DEL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TEAM </a:t>
                      </a:r>
                      <a:r>
                        <a:rPr sz="1200" b="1" spc="-10" dirty="0">
                          <a:latin typeface="+mn-lt"/>
                          <a:cs typeface="Carlito"/>
                        </a:rPr>
                        <a:t>DI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EMERGENZA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IL 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MODELLO DI SEGNALAZIONE DEL CASO SCARICANDO DAL  </a:t>
                      </a:r>
                      <a:r>
                        <a:rPr sz="1200" b="1" spc="-60" dirty="0">
                          <a:latin typeface="+mn-lt"/>
                          <a:cs typeface="Trebuchet MS"/>
                        </a:rPr>
                        <a:t>SITO </a:t>
                      </a:r>
                      <a:r>
                        <a:rPr sz="1200" b="1" spc="-85" dirty="0">
                          <a:latin typeface="+mn-lt"/>
                          <a:cs typeface="Trebuchet MS"/>
                        </a:rPr>
                        <a:t>DALL’AREA </a:t>
                      </a:r>
                      <a:r>
                        <a:rPr lang="it-IT" sz="1200" b="1" spc="-30" dirty="0">
                          <a:latin typeface="+mn-lt"/>
                          <a:cs typeface="Trebuchet MS"/>
                        </a:rPr>
                        <a:t> </a:t>
                      </a:r>
                      <a:r>
                        <a:rPr lang="it-IT" sz="1200" b="1" spc="-35" dirty="0">
                          <a:latin typeface="+mn-lt"/>
                          <a:cs typeface="Trebuchet MS"/>
                        </a:rPr>
                        <a:t>“LOTTA E PREVENZIONE AL BULLISMO E CYBERBULLISMO</a:t>
                      </a:r>
                      <a:r>
                        <a:rPr lang="it-IT" sz="1200" b="1" spc="-105" dirty="0">
                          <a:latin typeface="+mn-lt"/>
                          <a:cs typeface="Trebuchet MS"/>
                        </a:rPr>
                        <a:t>”</a:t>
                      </a:r>
                      <a:r>
                        <a:rPr lang="it-IT" sz="1200" b="1" spc="-185" dirty="0">
                          <a:latin typeface="+mn-lt"/>
                          <a:cs typeface="Trebuchet MS"/>
                        </a:rPr>
                        <a:t> 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8116">
                <a:tc>
                  <a:txBody>
                    <a:bodyPr/>
                    <a:lstStyle/>
                    <a:p>
                      <a:pPr marL="6985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+mn-lt"/>
                          <a:cs typeface="Carlito"/>
                        </a:rPr>
                        <a:t>DOCENTI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E</a:t>
                      </a:r>
                      <a:r>
                        <a:rPr sz="1200" b="1" spc="-15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PERSONALE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b="1" dirty="0">
                          <a:latin typeface="+mn-lt"/>
                          <a:cs typeface="Carlito"/>
                        </a:rPr>
                        <a:t>ATA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69900" indent="-171450" algn="just">
                        <a:lnSpc>
                          <a:spcPts val="1405"/>
                        </a:lnSpc>
                        <a:buFont typeface="Wingdings" panose="05000000000000000000" pitchFamily="2" charset="2"/>
                        <a:buChar char="§"/>
                        <a:tabLst>
                          <a:tab pos="527050" algn="l"/>
                        </a:tabLst>
                      </a:pPr>
                      <a:r>
                        <a:rPr sz="1200" b="1" spc="-5" dirty="0">
                          <a:latin typeface="+mn-lt"/>
                          <a:cs typeface="Carlito"/>
                        </a:rPr>
                        <a:t>INVIARE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O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CONSEGNARE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A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MANO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AD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UNO DEI COMPONENTI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IL TEAM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DI  EMERGENZA </a:t>
                      </a:r>
                      <a:r>
                        <a:rPr sz="1200" b="1" dirty="0">
                          <a:latin typeface="+mn-lt"/>
                          <a:cs typeface="Carlito"/>
                        </a:rPr>
                        <a:t>IL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MODELLO DI SEGNALAZIONE DEL</a:t>
                      </a:r>
                      <a:r>
                        <a:rPr sz="1200" b="1" spc="15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+mn-lt"/>
                          <a:cs typeface="Carlito"/>
                        </a:rPr>
                        <a:t>CASO</a:t>
                      </a:r>
                      <a:r>
                        <a:rPr lang="it-IT" sz="1200" b="0" spc="0" dirty="0">
                          <a:latin typeface="+mn-lt"/>
                          <a:cs typeface="Carlito"/>
                        </a:rPr>
                        <a:t> </a:t>
                      </a:r>
                      <a:r>
                        <a:rPr sz="1200" b="1" spc="-45" dirty="0">
                          <a:latin typeface="+mn-lt"/>
                          <a:cs typeface="Trebuchet MS"/>
                        </a:rPr>
                        <a:t>SCARICANDO </a:t>
                      </a:r>
                      <a:r>
                        <a:rPr sz="1200" b="1" spc="-70" dirty="0">
                          <a:latin typeface="+mn-lt"/>
                          <a:cs typeface="Trebuchet MS"/>
                        </a:rPr>
                        <a:t>DAL </a:t>
                      </a:r>
                      <a:r>
                        <a:rPr sz="1200" b="1" spc="-65" dirty="0">
                          <a:latin typeface="+mn-lt"/>
                          <a:cs typeface="Trebuchet MS"/>
                        </a:rPr>
                        <a:t>SITO </a:t>
                      </a:r>
                      <a:r>
                        <a:rPr sz="1200" b="1" spc="-85" dirty="0">
                          <a:latin typeface="+mn-lt"/>
                          <a:cs typeface="Trebuchet MS"/>
                        </a:rPr>
                        <a:t>DALL’AREA </a:t>
                      </a:r>
                      <a:r>
                        <a:rPr lang="it-IT" sz="1200" b="1" spc="-35" dirty="0">
                          <a:latin typeface="+mn-lt"/>
                          <a:cs typeface="Trebuchet MS"/>
                        </a:rPr>
                        <a:t>“LOTTA E PREVENZIONE AL BULLISMO E CYBERBULLISMO</a:t>
                      </a:r>
                      <a:r>
                        <a:rPr lang="it-IT" sz="1200" b="1" spc="-105" dirty="0">
                          <a:latin typeface="+mn-lt"/>
                          <a:cs typeface="Trebuchet MS"/>
                        </a:rPr>
                        <a:t>”</a:t>
                      </a:r>
                      <a:r>
                        <a:rPr lang="it-IT" sz="1200" b="1" spc="-185" dirty="0">
                          <a:latin typeface="+mn-lt"/>
                          <a:cs typeface="Trebuchet MS"/>
                        </a:rPr>
                        <a:t> </a:t>
                      </a:r>
                      <a:endParaRPr sz="1200" dirty="0">
                        <a:latin typeface="+mn-lt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706627" y="5319140"/>
            <a:ext cx="6060440" cy="3142270"/>
          </a:xfrm>
          <a:prstGeom prst="rect">
            <a:avLst/>
          </a:prstGeom>
        </p:spPr>
        <p:txBody>
          <a:bodyPr vert="horz" wrap="square" lIns="0" tIns="8255" rIns="0" bIns="0" rtlCol="0">
            <a:spAutoFit/>
          </a:bodyPr>
          <a:lstStyle/>
          <a:p>
            <a:pPr marL="12700" marR="85725" algn="just">
              <a:lnSpc>
                <a:spcPct val="102099"/>
              </a:lnSpc>
              <a:spcBef>
                <a:spcPts val="65"/>
              </a:spcBef>
            </a:pP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Il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passo successivo </a:t>
            </a:r>
            <a:r>
              <a:rPr sz="1400" spc="-5" dirty="0" err="1">
                <a:solidFill>
                  <a:srgbClr val="252525"/>
                </a:solidFill>
                <a:latin typeface="Carlito"/>
                <a:cs typeface="Carlito"/>
              </a:rPr>
              <a:t>alla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 </a:t>
            </a:r>
            <a:r>
              <a:rPr lang="it-IT" sz="1400" b="1" spc="-5" dirty="0">
                <a:solidFill>
                  <a:srgbClr val="252525"/>
                </a:solidFill>
                <a:latin typeface="Carlito"/>
                <a:cs typeface="Carlito"/>
              </a:rPr>
              <a:t>PRIMA SEGNALAZIONE</a:t>
            </a:r>
            <a:r>
              <a:rPr sz="1400" b="1" spc="-5" dirty="0">
                <a:solidFill>
                  <a:srgbClr val="252525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è quello di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svolgere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una </a:t>
            </a:r>
            <a:r>
              <a:rPr sz="1400" b="1" dirty="0">
                <a:solidFill>
                  <a:srgbClr val="252525"/>
                </a:solidFill>
                <a:latin typeface="Carlito"/>
                <a:cs typeface="Carlito"/>
              </a:rPr>
              <a:t>valutazione </a:t>
            </a:r>
            <a:r>
              <a:rPr sz="1400" b="1" spc="-5" dirty="0">
                <a:solidFill>
                  <a:srgbClr val="252525"/>
                </a:solidFill>
                <a:latin typeface="Carlito"/>
                <a:cs typeface="Carlito"/>
              </a:rPr>
              <a:t>più  approfondita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 dell'accaduto attraverso colloqui con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le persone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 coinvolte.</a:t>
            </a:r>
            <a:endParaRPr sz="1400" dirty="0">
              <a:latin typeface="Carlito"/>
              <a:cs typeface="Carlito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50" dirty="0">
              <a:latin typeface="Carlito"/>
              <a:cs typeface="Carlito"/>
            </a:endParaRPr>
          </a:p>
          <a:p>
            <a:pPr marL="12700" marR="46355">
              <a:lnSpc>
                <a:spcPct val="109300"/>
              </a:lnSpc>
            </a:pP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Lo scopo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è quello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di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valutare la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tipologia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e la gravità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del caso per poter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definire il 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successivo tipo di intervento. La valutazione approfondita viene condotta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dal </a:t>
            </a:r>
            <a:r>
              <a:rPr sz="1400" spc="-10" dirty="0">
                <a:solidFill>
                  <a:srgbClr val="252525"/>
                </a:solidFill>
                <a:latin typeface="Carlito"/>
                <a:cs typeface="Carlito"/>
              </a:rPr>
              <a:t>Team 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per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l'Emergenza </a:t>
            </a:r>
            <a:r>
              <a:rPr sz="1400" dirty="0" err="1">
                <a:solidFill>
                  <a:srgbClr val="252525"/>
                </a:solidFill>
                <a:latin typeface="Carlito"/>
                <a:cs typeface="Carlito"/>
              </a:rPr>
              <a:t>presieduta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 da</a:t>
            </a:r>
            <a:r>
              <a:rPr lang="it-IT" sz="1400" dirty="0">
                <a:solidFill>
                  <a:srgbClr val="252525"/>
                </a:solidFill>
                <a:latin typeface="Carlito"/>
                <a:cs typeface="Carlito"/>
              </a:rPr>
              <a:t>l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Dirigente</a:t>
            </a:r>
            <a:r>
              <a:rPr sz="1400" spc="-45" dirty="0">
                <a:solidFill>
                  <a:srgbClr val="252525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Scolastico.</a:t>
            </a:r>
            <a:endParaRPr sz="1400" dirty="0">
              <a:latin typeface="Carlito"/>
              <a:cs typeface="Carlito"/>
            </a:endParaRPr>
          </a:p>
          <a:p>
            <a:pPr marL="12700" marR="5080">
              <a:lnSpc>
                <a:spcPct val="109400"/>
              </a:lnSpc>
              <a:spcBef>
                <a:spcPts val="825"/>
              </a:spcBef>
            </a:pP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La valutazione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potrebbe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essere fatta potenzialmente con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tutti gli autori 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direttamente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e indirettamente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coinvolti: chi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ha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fatto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la prima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segnalazione,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vittima, 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compagni testimoni, insegnanti di classe,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genitori,</a:t>
            </a:r>
            <a:r>
              <a:rPr sz="1400" spc="-10" dirty="0">
                <a:solidFill>
                  <a:srgbClr val="252525"/>
                </a:solidFill>
                <a:latin typeface="Carlito"/>
                <a:cs typeface="Carlito"/>
              </a:rPr>
              <a:t>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bullo/i.</a:t>
            </a:r>
            <a:endParaRPr sz="1400" dirty="0">
              <a:latin typeface="Carlito"/>
              <a:cs typeface="Carlito"/>
            </a:endParaRPr>
          </a:p>
          <a:p>
            <a:pPr marL="12700" marR="74930">
              <a:lnSpc>
                <a:spcPct val="109600"/>
              </a:lnSpc>
              <a:spcBef>
                <a:spcPts val="810"/>
              </a:spcBef>
            </a:pP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La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scelta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della modalità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dipende dal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tipo di situazione. Le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aree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di approfondimento  riguardano: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l'evento, le persone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coinvolte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nei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diversi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ruoli, la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tipologia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di 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comportamento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e la </a:t>
            </a:r>
            <a:r>
              <a:rPr sz="1400" spc="-5" dirty="0">
                <a:solidFill>
                  <a:srgbClr val="252525"/>
                </a:solidFill>
                <a:latin typeface="Carlito"/>
                <a:cs typeface="Carlito"/>
              </a:rPr>
              <a:t>loro</a:t>
            </a:r>
            <a:r>
              <a:rPr sz="1400" spc="-35" dirty="0">
                <a:solidFill>
                  <a:srgbClr val="252525"/>
                </a:solidFill>
                <a:latin typeface="Carlito"/>
                <a:cs typeface="Carlito"/>
              </a:rPr>
              <a:t> </a:t>
            </a:r>
            <a:r>
              <a:rPr sz="1400" dirty="0">
                <a:solidFill>
                  <a:srgbClr val="252525"/>
                </a:solidFill>
                <a:latin typeface="Carlito"/>
                <a:cs typeface="Carlito"/>
              </a:rPr>
              <a:t>durata.</a:t>
            </a:r>
            <a:endParaRPr sz="1400" dirty="0">
              <a:latin typeface="Carlito"/>
              <a:cs typeface="Carlito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947416" y="8577833"/>
            <a:ext cx="2974975" cy="3943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3660">
              <a:lnSpc>
                <a:spcPct val="100000"/>
              </a:lnSpc>
              <a:spcBef>
                <a:spcPts val="100"/>
              </a:spcBef>
            </a:pPr>
            <a:r>
              <a:rPr sz="1200" b="1" spc="-70" dirty="0">
                <a:latin typeface="Trebuchet MS"/>
                <a:cs typeface="Trebuchet MS"/>
              </a:rPr>
              <a:t>ENTRO </a:t>
            </a:r>
            <a:r>
              <a:rPr sz="1200" b="1" spc="-95" dirty="0">
                <a:latin typeface="Trebuchet MS"/>
                <a:cs typeface="Trebuchet MS"/>
              </a:rPr>
              <a:t>2 </a:t>
            </a:r>
            <a:r>
              <a:rPr sz="1200" b="1" spc="-35" dirty="0">
                <a:latin typeface="Trebuchet MS"/>
                <a:cs typeface="Trebuchet MS"/>
              </a:rPr>
              <a:t>GIORNI </a:t>
            </a:r>
            <a:r>
              <a:rPr sz="1200" b="1" spc="-30" dirty="0">
                <a:latin typeface="Trebuchet MS"/>
                <a:cs typeface="Trebuchet MS"/>
              </a:rPr>
              <a:t>DA </a:t>
            </a:r>
            <a:r>
              <a:rPr sz="1200" b="1" spc="-25" dirty="0">
                <a:latin typeface="Trebuchet MS"/>
                <a:cs typeface="Trebuchet MS"/>
              </a:rPr>
              <a:t>QUANDO</a:t>
            </a:r>
            <a:r>
              <a:rPr sz="1200" b="1" spc="-204" dirty="0">
                <a:latin typeface="Trebuchet MS"/>
                <a:cs typeface="Trebuchet MS"/>
              </a:rPr>
              <a:t> </a:t>
            </a:r>
            <a:r>
              <a:rPr sz="1200" b="1" spc="-120" dirty="0">
                <a:latin typeface="Trebuchet MS"/>
                <a:cs typeface="Trebuchet MS"/>
              </a:rPr>
              <a:t>E’ </a:t>
            </a:r>
            <a:r>
              <a:rPr sz="1200" b="1" spc="-85" dirty="0">
                <a:latin typeface="Trebuchet MS"/>
                <a:cs typeface="Trebuchet MS"/>
              </a:rPr>
              <a:t>STATA</a:t>
            </a:r>
            <a:endParaRPr sz="1200">
              <a:latin typeface="Trebuchet MS"/>
              <a:cs typeface="Trebuchet MS"/>
            </a:endParaRPr>
          </a:p>
          <a:p>
            <a:pPr marL="73660">
              <a:lnSpc>
                <a:spcPct val="100000"/>
              </a:lnSpc>
              <a:spcBef>
                <a:spcPts val="20"/>
              </a:spcBef>
            </a:pPr>
            <a:r>
              <a:rPr sz="1200" b="1" spc="-5" dirty="0">
                <a:latin typeface="Carlito"/>
                <a:cs typeface="Carlito"/>
              </a:rPr>
              <a:t>PRESENTATA LA</a:t>
            </a:r>
            <a:r>
              <a:rPr sz="1200" b="1" spc="1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SEGNALAZIONE</a:t>
            </a:r>
            <a:endParaRPr sz="1200">
              <a:latin typeface="Carlito"/>
              <a:cs typeface="Carlito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92480" y="8567292"/>
            <a:ext cx="5135880" cy="408940"/>
            <a:chOff x="792480" y="8567292"/>
            <a:chExt cx="5135880" cy="408940"/>
          </a:xfrm>
        </p:grpSpPr>
        <p:sp>
          <p:nvSpPr>
            <p:cNvPr id="7" name="object 7"/>
            <p:cNvSpPr/>
            <p:nvPr/>
          </p:nvSpPr>
          <p:spPr>
            <a:xfrm>
              <a:off x="2949575" y="8592070"/>
              <a:ext cx="2978785" cy="384175"/>
            </a:xfrm>
            <a:custGeom>
              <a:avLst/>
              <a:gdLst/>
              <a:ahLst/>
              <a:cxnLst/>
              <a:rect l="l" t="t" r="r" b="b"/>
              <a:pathLst>
                <a:path w="2978785" h="384175">
                  <a:moveTo>
                    <a:pt x="2972422" y="377952"/>
                  </a:moveTo>
                  <a:lnTo>
                    <a:pt x="6096" y="377952"/>
                  </a:lnTo>
                  <a:lnTo>
                    <a:pt x="0" y="377952"/>
                  </a:lnTo>
                  <a:lnTo>
                    <a:pt x="0" y="384035"/>
                  </a:lnTo>
                  <a:lnTo>
                    <a:pt x="6096" y="384035"/>
                  </a:lnTo>
                  <a:lnTo>
                    <a:pt x="2972422" y="384035"/>
                  </a:lnTo>
                  <a:lnTo>
                    <a:pt x="2972422" y="377952"/>
                  </a:lnTo>
                  <a:close/>
                </a:path>
                <a:path w="2978785" h="384175">
                  <a:moveTo>
                    <a:pt x="2972422" y="0"/>
                  </a:moveTo>
                  <a:lnTo>
                    <a:pt x="6096" y="0"/>
                  </a:lnTo>
                  <a:lnTo>
                    <a:pt x="0" y="0"/>
                  </a:lnTo>
                  <a:lnTo>
                    <a:pt x="0" y="377939"/>
                  </a:lnTo>
                  <a:lnTo>
                    <a:pt x="6096" y="377939"/>
                  </a:lnTo>
                  <a:lnTo>
                    <a:pt x="6096" y="6083"/>
                  </a:lnTo>
                  <a:lnTo>
                    <a:pt x="2972422" y="6083"/>
                  </a:lnTo>
                  <a:lnTo>
                    <a:pt x="2972422" y="0"/>
                  </a:lnTo>
                  <a:close/>
                </a:path>
                <a:path w="2978785" h="384175">
                  <a:moveTo>
                    <a:pt x="2978531" y="377952"/>
                  </a:moveTo>
                  <a:lnTo>
                    <a:pt x="2972435" y="377952"/>
                  </a:lnTo>
                  <a:lnTo>
                    <a:pt x="2972435" y="384035"/>
                  </a:lnTo>
                  <a:lnTo>
                    <a:pt x="2978531" y="384035"/>
                  </a:lnTo>
                  <a:lnTo>
                    <a:pt x="2978531" y="377952"/>
                  </a:lnTo>
                  <a:close/>
                </a:path>
                <a:path w="2978785" h="384175">
                  <a:moveTo>
                    <a:pt x="2978531" y="0"/>
                  </a:moveTo>
                  <a:lnTo>
                    <a:pt x="2972435" y="0"/>
                  </a:lnTo>
                  <a:lnTo>
                    <a:pt x="2972435" y="377939"/>
                  </a:lnTo>
                  <a:lnTo>
                    <a:pt x="2978531" y="377939"/>
                  </a:lnTo>
                  <a:lnTo>
                    <a:pt x="29785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98830" y="8573642"/>
              <a:ext cx="2118360" cy="320040"/>
            </a:xfrm>
            <a:custGeom>
              <a:avLst/>
              <a:gdLst/>
              <a:ahLst/>
              <a:cxnLst/>
              <a:rect l="l" t="t" r="r" b="b"/>
              <a:pathLst>
                <a:path w="2118360" h="320040">
                  <a:moveTo>
                    <a:pt x="2065020" y="0"/>
                  </a:moveTo>
                  <a:lnTo>
                    <a:pt x="53339" y="0"/>
                  </a:lnTo>
                  <a:lnTo>
                    <a:pt x="32575" y="4191"/>
                  </a:lnTo>
                  <a:lnTo>
                    <a:pt x="15620" y="15621"/>
                  </a:lnTo>
                  <a:lnTo>
                    <a:pt x="4190" y="32575"/>
                  </a:lnTo>
                  <a:lnTo>
                    <a:pt x="0" y="53340"/>
                  </a:lnTo>
                  <a:lnTo>
                    <a:pt x="0" y="266700"/>
                  </a:lnTo>
                  <a:lnTo>
                    <a:pt x="4191" y="287464"/>
                  </a:lnTo>
                  <a:lnTo>
                    <a:pt x="15621" y="304419"/>
                  </a:lnTo>
                  <a:lnTo>
                    <a:pt x="32575" y="315849"/>
                  </a:lnTo>
                  <a:lnTo>
                    <a:pt x="53339" y="320040"/>
                  </a:lnTo>
                  <a:lnTo>
                    <a:pt x="2065020" y="320040"/>
                  </a:lnTo>
                  <a:lnTo>
                    <a:pt x="2085784" y="315849"/>
                  </a:lnTo>
                  <a:lnTo>
                    <a:pt x="2102738" y="304419"/>
                  </a:lnTo>
                  <a:lnTo>
                    <a:pt x="2114168" y="287464"/>
                  </a:lnTo>
                  <a:lnTo>
                    <a:pt x="2118360" y="266700"/>
                  </a:lnTo>
                  <a:lnTo>
                    <a:pt x="2118360" y="53340"/>
                  </a:lnTo>
                  <a:lnTo>
                    <a:pt x="2114169" y="32575"/>
                  </a:lnTo>
                  <a:lnTo>
                    <a:pt x="2102739" y="15621"/>
                  </a:lnTo>
                  <a:lnTo>
                    <a:pt x="2085784" y="4191"/>
                  </a:lnTo>
                  <a:lnTo>
                    <a:pt x="2065020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98830" y="8573642"/>
              <a:ext cx="2118360" cy="320040"/>
            </a:xfrm>
            <a:custGeom>
              <a:avLst/>
              <a:gdLst/>
              <a:ahLst/>
              <a:cxnLst/>
              <a:rect l="l" t="t" r="r" b="b"/>
              <a:pathLst>
                <a:path w="2118360" h="320040">
                  <a:moveTo>
                    <a:pt x="0" y="53340"/>
                  </a:moveTo>
                  <a:lnTo>
                    <a:pt x="4190" y="32575"/>
                  </a:lnTo>
                  <a:lnTo>
                    <a:pt x="15620" y="15621"/>
                  </a:lnTo>
                  <a:lnTo>
                    <a:pt x="32575" y="4191"/>
                  </a:lnTo>
                  <a:lnTo>
                    <a:pt x="53339" y="0"/>
                  </a:lnTo>
                  <a:lnTo>
                    <a:pt x="2065020" y="0"/>
                  </a:lnTo>
                  <a:lnTo>
                    <a:pt x="2085784" y="4191"/>
                  </a:lnTo>
                  <a:lnTo>
                    <a:pt x="2102739" y="15621"/>
                  </a:lnTo>
                  <a:lnTo>
                    <a:pt x="2114169" y="32575"/>
                  </a:lnTo>
                  <a:lnTo>
                    <a:pt x="2118360" y="53340"/>
                  </a:lnTo>
                  <a:lnTo>
                    <a:pt x="2118360" y="266700"/>
                  </a:lnTo>
                  <a:lnTo>
                    <a:pt x="2114168" y="287464"/>
                  </a:lnTo>
                  <a:lnTo>
                    <a:pt x="2102738" y="304419"/>
                  </a:lnTo>
                  <a:lnTo>
                    <a:pt x="2085784" y="315849"/>
                  </a:lnTo>
                  <a:lnTo>
                    <a:pt x="2065020" y="320040"/>
                  </a:lnTo>
                  <a:lnTo>
                    <a:pt x="53339" y="320040"/>
                  </a:lnTo>
                  <a:lnTo>
                    <a:pt x="32575" y="315849"/>
                  </a:lnTo>
                  <a:lnTo>
                    <a:pt x="15621" y="304419"/>
                  </a:lnTo>
                  <a:lnTo>
                    <a:pt x="4191" y="287464"/>
                  </a:lnTo>
                  <a:lnTo>
                    <a:pt x="0" y="266700"/>
                  </a:lnTo>
                  <a:lnTo>
                    <a:pt x="0" y="53340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812990" y="8622029"/>
            <a:ext cx="21062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6985" algn="ctr">
              <a:lnSpc>
                <a:spcPct val="100000"/>
              </a:lnSpc>
              <a:spcBef>
                <a:spcPts val="100"/>
              </a:spcBef>
            </a:pPr>
            <a:r>
              <a:rPr sz="1100" dirty="0">
                <a:solidFill>
                  <a:srgbClr val="FFFFFF"/>
                </a:solidFill>
                <a:latin typeface="Carlito"/>
                <a:cs typeface="Carlito"/>
              </a:rPr>
              <a:t>QUANDO</a:t>
            </a:r>
            <a:endParaRPr sz="1100">
              <a:latin typeface="Carlito"/>
              <a:cs typeface="Carlito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6</a:t>
            </a:fld>
            <a:endParaRPr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5420B848-7E9D-4AE7-AE06-3AEDBB5DA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246221"/>
          </a:xfrm>
        </p:spPr>
        <p:txBody>
          <a:bodyPr/>
          <a:lstStyle/>
          <a:p>
            <a:r>
              <a:rPr lang="it-IT" sz="1600" b="1" dirty="0">
                <a:solidFill>
                  <a:srgbClr val="FF0000"/>
                </a:solidFill>
              </a:rPr>
              <a:t>PRIMA SEGNALAZIONE DEI CASI DI (PRESUNTO) BULLISMO E CYBERBULLISMO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40388DC-BE61-4389-8116-75B49A97F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142" y="1003300"/>
            <a:ext cx="6806565" cy="8309967"/>
          </a:xfrm>
        </p:spPr>
        <p:txBody>
          <a:bodyPr/>
          <a:lstStyle/>
          <a:p>
            <a:r>
              <a:rPr lang="it-IT" dirty="0"/>
              <a:t>NOME di chi compila la segnalazione:……………………………………………………</a:t>
            </a:r>
          </a:p>
          <a:p>
            <a:endParaRPr lang="it-IT" dirty="0"/>
          </a:p>
          <a:p>
            <a:r>
              <a:rPr lang="it-IT" dirty="0"/>
              <a:t>DATA ………………………………………………………………..</a:t>
            </a:r>
          </a:p>
          <a:p>
            <a:endParaRPr lang="it-IT" dirty="0"/>
          </a:p>
          <a:p>
            <a:r>
              <a:rPr lang="it-IT" dirty="0"/>
              <a:t>1)</a:t>
            </a:r>
            <a:r>
              <a:rPr lang="it-IT" b="1" dirty="0"/>
              <a:t>La persona che ha segnalato il caso di presunto bullismo era</a:t>
            </a:r>
            <a:r>
              <a:rPr lang="it-IT" dirty="0"/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La vittima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Un compagno della vittima………………………………………………………………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Madre, padre, tutore della vittima, nome………………………………………..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Docente, nome…………………………………………………………………………………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it-IT" dirty="0"/>
              <a:t>Altri, nome ………………………………………………………………………………………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it-IT" dirty="0"/>
          </a:p>
          <a:p>
            <a:r>
              <a:rPr lang="it-IT" dirty="0"/>
              <a:t>2)</a:t>
            </a:r>
            <a:r>
              <a:rPr lang="it-IT" b="1" dirty="0"/>
              <a:t>Vittima …</a:t>
            </a:r>
            <a:r>
              <a:rPr lang="it-IT" dirty="0"/>
              <a:t>………………………………………………………classe…………………………….</a:t>
            </a:r>
          </a:p>
          <a:p>
            <a:r>
              <a:rPr lang="it-IT" dirty="0"/>
              <a:t>Altre vittime………………………………………………...... classe………………………….</a:t>
            </a:r>
          </a:p>
          <a:p>
            <a:endParaRPr lang="it-IT" dirty="0"/>
          </a:p>
          <a:p>
            <a:r>
              <a:rPr lang="it-IT" dirty="0"/>
              <a:t>3) </a:t>
            </a:r>
            <a:r>
              <a:rPr lang="it-IT" b="1" dirty="0"/>
              <a:t>bullo/bulli </a:t>
            </a:r>
            <a:r>
              <a:rPr lang="it-IT" dirty="0"/>
              <a:t>(presunti) nome…………………………..classe……………………......</a:t>
            </a:r>
          </a:p>
          <a:p>
            <a:r>
              <a:rPr lang="it-IT" dirty="0"/>
              <a:t>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endParaRPr lang="it-IT" dirty="0"/>
          </a:p>
          <a:p>
            <a:r>
              <a:rPr lang="it-IT" b="1" dirty="0"/>
              <a:t>4) Descrizione breve del problema presentato. Dare esempi concreti degli episodi di prepotenza </a:t>
            </a:r>
            <a:r>
              <a:rPr lang="it-IT" dirty="0"/>
              <a:t>………………………………………………………………………………………………………………</a:t>
            </a:r>
          </a:p>
          <a:p>
            <a:r>
              <a:rPr lang="it-IT" dirty="0"/>
              <a:t>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endParaRPr lang="it-IT" dirty="0"/>
          </a:p>
          <a:p>
            <a:r>
              <a:rPr lang="it-IT" b="1" dirty="0"/>
              <a:t>5) Quante volte sono successi gli episodi?</a:t>
            </a:r>
          </a:p>
          <a:p>
            <a:r>
              <a:rPr lang="it-IT" dirty="0"/>
              <a:t>………………………………………………………………………………………………………………</a:t>
            </a:r>
          </a:p>
          <a:p>
            <a:r>
              <a:rPr lang="it-IT" dirty="0"/>
              <a:t>……………………………………………………………………………………………………………………………………………………………………………………………………………………………………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47600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806449" y="1182369"/>
            <a:ext cx="6400801" cy="1184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54505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rlito"/>
                <a:cs typeface="Carlito"/>
              </a:rPr>
              <a:t>GESTIONE DEL CASO </a:t>
            </a:r>
            <a:r>
              <a:rPr sz="1400" b="1" spc="-10" dirty="0">
                <a:latin typeface="Carlito"/>
                <a:cs typeface="Carlito"/>
              </a:rPr>
              <a:t>DA </a:t>
            </a:r>
            <a:r>
              <a:rPr sz="1400" b="1" spc="-5" dirty="0">
                <a:latin typeface="Carlito"/>
                <a:cs typeface="Carlito"/>
              </a:rPr>
              <a:t>PARTE DEL</a:t>
            </a:r>
            <a:r>
              <a:rPr sz="1400" b="1" spc="25" dirty="0">
                <a:latin typeface="Carlito"/>
                <a:cs typeface="Carlito"/>
              </a:rPr>
              <a:t> </a:t>
            </a:r>
            <a:r>
              <a:rPr sz="1400" b="1" dirty="0">
                <a:latin typeface="Carlito"/>
                <a:cs typeface="Carlito"/>
              </a:rPr>
              <a:t>TEAM</a:t>
            </a: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sz="1200" b="1" dirty="0">
                <a:latin typeface="Carlito"/>
                <a:cs typeface="Carlito"/>
              </a:rPr>
              <a:t>Il </a:t>
            </a:r>
            <a:r>
              <a:rPr sz="1200" b="1" spc="-5" dirty="0">
                <a:latin typeface="Carlito"/>
                <a:cs typeface="Carlito"/>
              </a:rPr>
              <a:t>team avrà </a:t>
            </a:r>
            <a:r>
              <a:rPr sz="1200" b="1" dirty="0">
                <a:latin typeface="Carlito"/>
                <a:cs typeface="Carlito"/>
              </a:rPr>
              <a:t>a </a:t>
            </a:r>
            <a:r>
              <a:rPr sz="1200" b="1" spc="-5" dirty="0">
                <a:latin typeface="Carlito"/>
                <a:cs typeface="Carlito"/>
              </a:rPr>
              <a:t>disposizione </a:t>
            </a:r>
            <a:r>
              <a:rPr sz="1200" b="1" dirty="0">
                <a:latin typeface="Carlito"/>
                <a:cs typeface="Carlito"/>
              </a:rPr>
              <a:t>le </a:t>
            </a:r>
            <a:r>
              <a:rPr sz="1200" b="1" spc="-5" dirty="0">
                <a:latin typeface="Carlito"/>
                <a:cs typeface="Carlito"/>
              </a:rPr>
              <a:t>seguenti griglie </a:t>
            </a:r>
            <a:r>
              <a:rPr sz="1200" b="1" dirty="0">
                <a:latin typeface="Carlito"/>
                <a:cs typeface="Carlito"/>
              </a:rPr>
              <a:t>di </a:t>
            </a:r>
            <a:r>
              <a:rPr sz="1200" b="1" spc="-5" dirty="0">
                <a:latin typeface="Carlito"/>
                <a:cs typeface="Carlito"/>
              </a:rPr>
              <a:t>valutazione del </a:t>
            </a:r>
            <a:r>
              <a:rPr sz="1200" b="1" spc="-10" dirty="0">
                <a:latin typeface="Carlito"/>
                <a:cs typeface="Carlito"/>
              </a:rPr>
              <a:t>caso.</a:t>
            </a:r>
            <a:endParaRPr sz="1200" dirty="0">
              <a:latin typeface="Carlito"/>
              <a:cs typeface="Carlito"/>
            </a:endParaRPr>
          </a:p>
          <a:p>
            <a:pPr marL="12700" algn="ctr">
              <a:lnSpc>
                <a:spcPct val="100000"/>
              </a:lnSpc>
              <a:spcBef>
                <a:spcPts val="950"/>
              </a:spcBef>
            </a:pPr>
            <a:r>
              <a:rPr sz="1400" b="1" dirty="0">
                <a:solidFill>
                  <a:srgbClr val="FF0000"/>
                </a:solidFill>
                <a:latin typeface="Carlito"/>
                <a:cs typeface="Carlito"/>
              </a:rPr>
              <a:t>LA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SCHEDA DI VALUTAZIONE</a:t>
            </a:r>
            <a:r>
              <a:rPr sz="1400" b="1" spc="-25" dirty="0">
                <a:solidFill>
                  <a:srgbClr val="FF0000"/>
                </a:solidFill>
                <a:latin typeface="Carlito"/>
                <a:cs typeface="Carlito"/>
              </a:rPr>
              <a:t> </a:t>
            </a:r>
            <a:r>
              <a:rPr sz="1400" b="1" spc="-5" dirty="0">
                <a:solidFill>
                  <a:srgbClr val="FF0000"/>
                </a:solidFill>
                <a:latin typeface="Carlito"/>
                <a:cs typeface="Carlito"/>
              </a:rPr>
              <a:t>APPROFONDITA</a:t>
            </a:r>
            <a:endParaRPr lang="it-IT" sz="1400" b="1" spc="-5" dirty="0">
              <a:solidFill>
                <a:srgbClr val="FF0000"/>
              </a:solidFill>
              <a:latin typeface="Carlito"/>
              <a:cs typeface="Carlito"/>
            </a:endParaRPr>
          </a:p>
          <a:p>
            <a:pPr marL="12700">
              <a:lnSpc>
                <a:spcPct val="100000"/>
              </a:lnSpc>
              <a:spcBef>
                <a:spcPts val="950"/>
              </a:spcBef>
            </a:pPr>
            <a:r>
              <a:rPr sz="1200" b="1" dirty="0">
                <a:latin typeface="Carlito"/>
                <a:cs typeface="Carlito"/>
              </a:rPr>
              <a:t>1) In </a:t>
            </a:r>
            <a:r>
              <a:rPr sz="1200" b="1" spc="-5" dirty="0">
                <a:latin typeface="Carlito"/>
                <a:cs typeface="Carlito"/>
              </a:rPr>
              <a:t>base alle informazioni raccolte, che tipo </a:t>
            </a:r>
            <a:r>
              <a:rPr sz="1200" b="1" dirty="0">
                <a:latin typeface="Carlito"/>
                <a:cs typeface="Carlito"/>
              </a:rPr>
              <a:t>di </a:t>
            </a:r>
            <a:r>
              <a:rPr sz="1200" b="1" spc="-5" dirty="0">
                <a:latin typeface="Carlito"/>
                <a:cs typeface="Carlito"/>
              </a:rPr>
              <a:t>bullismo </a:t>
            </a:r>
            <a:r>
              <a:rPr sz="1200" b="1" dirty="0">
                <a:latin typeface="Carlito"/>
                <a:cs typeface="Carlito"/>
              </a:rPr>
              <a:t>o </a:t>
            </a:r>
            <a:r>
              <a:rPr sz="1200" b="1" spc="-5" dirty="0">
                <a:latin typeface="Carlito"/>
                <a:cs typeface="Carlito"/>
              </a:rPr>
              <a:t>cyberbullismo </a:t>
            </a:r>
            <a:r>
              <a:rPr sz="1200" b="1" dirty="0">
                <a:latin typeface="Carlito"/>
                <a:cs typeface="Carlito"/>
              </a:rPr>
              <a:t>è</a:t>
            </a:r>
            <a:r>
              <a:rPr sz="1200" b="1" spc="6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avvenuto?</a:t>
            </a:r>
            <a:endParaRPr sz="12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4749851"/>
              </p:ext>
            </p:extLst>
          </p:nvPr>
        </p:nvGraphicFramePr>
        <p:xfrm>
          <a:off x="806450" y="2508494"/>
          <a:ext cx="6273978" cy="36764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739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051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È stato offeso, è stato offeso, ridicolizzato e preso in giro in modo offensivo.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39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È stato ignorato completamente o escluso dal suo gruppo di amici.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397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È stato picchiato, ha ricevuto dei calci, o è stato spintonato.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397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Sono stati messe in giro bugie/voci che hanno portato gli altri ad “odiarlo”.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776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Gli sono stati presi dei soldi o altri effetti personali (o sono stati rotti)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39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È stato minacciato o obbligato a fare certe cose che non voleva fare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4745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Hanno fatto brutti commenti o gesti sulla sua etnia, colore della pelle, religione,</a:t>
                      </a:r>
                    </a:p>
                    <a:p>
                      <a:pPr marL="69850">
                        <a:lnSpc>
                          <a:spcPts val="1185"/>
                        </a:lnSpc>
                        <a:spcBef>
                          <a:spcPts val="5"/>
                        </a:spcBef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orientamento sessuale o identità di genere.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39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ha subito delle offese o molestie sessuali, attraverso brutti nomi, gesti o atti.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5397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è stato escluso da chat di gruppo, da gruppi WhatsApp, o da gruppi online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14095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lang="it-IT" sz="10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lang="it-IT"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 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ha subito le prepotenze online tramite computer o smartphone con messaggi offensivi, post</a:t>
                      </a:r>
                    </a:p>
                    <a:p>
                      <a:pPr marL="69850" marR="335280">
                        <a:lnSpc>
                          <a:spcPts val="1185"/>
                        </a:lnSpc>
                      </a:pPr>
                      <a:r>
                        <a:rPr lang="it-IT"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      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o fotografie su Facebook, su WhatsApp, Twitter</a:t>
                      </a:r>
                      <a:r>
                        <a:rPr lang="it-IT"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o tramite altri social  media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4745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lang="it-IT"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 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ha subito appropriazione di informazioni personali e utilizzo sotto falsa identità della propria</a:t>
                      </a:r>
                    </a:p>
                    <a:p>
                      <a:pPr marL="69850">
                        <a:lnSpc>
                          <a:spcPts val="1185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password, account (e-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mail, Facebook…), rubrica del cellulare…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5497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è stata postata una foto o video senza il consenso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9525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554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Altro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9525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5397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Quante volte sono successi gli episodi di bullismo? 1 2 3 4 5 6 7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6909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Arial"/>
                        </a:rPr>
                        <a:t>Quando è successo l’ultimo episodio di bullismo?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539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Da quanto tempo il bullismo va avanti?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5397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  <a:tabLst>
                          <a:tab pos="527050" algn="l"/>
                        </a:tabLst>
                      </a:pP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ourier New"/>
                        </a:rPr>
                        <a:t>o	</a:t>
                      </a:r>
                      <a:r>
                        <a:rPr sz="1100" spc="-5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Carlito"/>
                        </a:rPr>
                        <a:t>Si sono verificati episodi anche negli anni precedenti?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935532" y="6286880"/>
            <a:ext cx="147574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dirty="0">
                <a:latin typeface="Carlito"/>
                <a:cs typeface="Carlito"/>
              </a:rPr>
              <a:t>2) </a:t>
            </a:r>
            <a:r>
              <a:rPr sz="1200" b="1" spc="-5" dirty="0">
                <a:latin typeface="Carlito"/>
                <a:cs typeface="Carlito"/>
              </a:rPr>
              <a:t>La vittima</a:t>
            </a:r>
            <a:r>
              <a:rPr sz="1200" b="1" spc="-40" dirty="0">
                <a:latin typeface="Carlito"/>
                <a:cs typeface="Carlito"/>
              </a:rPr>
              <a:t> </a:t>
            </a:r>
            <a:r>
              <a:rPr sz="1200" b="1" spc="-5" dirty="0">
                <a:latin typeface="Carlito"/>
                <a:cs typeface="Carlito"/>
              </a:rPr>
              <a:t>presenta</a:t>
            </a:r>
            <a:endParaRPr sz="1200">
              <a:latin typeface="Carlito"/>
              <a:cs typeface="Carlito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698273"/>
              </p:ext>
            </p:extLst>
          </p:nvPr>
        </p:nvGraphicFramePr>
        <p:xfrm>
          <a:off x="730250" y="6508368"/>
          <a:ext cx="6350178" cy="368883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18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75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4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96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09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1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marR="22225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Non</a:t>
                      </a:r>
                      <a:r>
                        <a:rPr sz="1000" b="1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vero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1495">
                        <a:lnSpc>
                          <a:spcPts val="118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2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marL="67945" marR="101600">
                        <a:lnSpc>
                          <a:spcPct val="101000"/>
                        </a:lnSpc>
                        <a:spcBef>
                          <a:spcPts val="1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In </a:t>
                      </a:r>
                      <a:r>
                        <a:rPr sz="1000" b="1" dirty="0">
                          <a:latin typeface="Carlito"/>
                          <a:cs typeface="Carlito"/>
                        </a:rPr>
                        <a:t>parte </a:t>
                      </a:r>
                      <a:r>
                        <a:rPr sz="1000" b="1" spc="125" dirty="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sz="1000" b="1" spc="-1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qualche  volta</a:t>
                      </a:r>
                      <a:r>
                        <a:rPr sz="1000" b="1" spc="-1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vero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26110">
                        <a:lnSpc>
                          <a:spcPts val="1185"/>
                        </a:lnSpc>
                      </a:pPr>
                      <a:r>
                        <a:rPr sz="1000" b="1" dirty="0">
                          <a:latin typeface="Carlito"/>
                          <a:cs typeface="Carlito"/>
                        </a:rPr>
                        <a:t>3</a:t>
                      </a:r>
                      <a:endParaRPr sz="1000">
                        <a:latin typeface="Carlito"/>
                        <a:cs typeface="Carlito"/>
                      </a:endParaRPr>
                    </a:p>
                    <a:p>
                      <a:pPr marL="67945" marR="270510">
                        <a:lnSpc>
                          <a:spcPct val="101000"/>
                        </a:lnSpc>
                        <a:spcBef>
                          <a:spcPts val="10"/>
                        </a:spcBef>
                      </a:pPr>
                      <a:r>
                        <a:rPr sz="1000" b="1" spc="-5" dirty="0">
                          <a:latin typeface="Carlito"/>
                          <a:cs typeface="Carlito"/>
                        </a:rPr>
                        <a:t>Molto vero</a:t>
                      </a:r>
                      <a:r>
                        <a:rPr sz="1000" b="1" spc="-4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b="1" spc="-5" dirty="0">
                          <a:latin typeface="Carlito"/>
                          <a:cs typeface="Carlito"/>
                        </a:rPr>
                        <a:t>spesso  vero</a:t>
                      </a:r>
                      <a:endParaRPr sz="10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928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latin typeface="Carlito"/>
                          <a:cs typeface="Carlito"/>
                        </a:rPr>
                        <a:t>Cambiamenti rispetto a come era</a:t>
                      </a:r>
                      <a:r>
                        <a:rPr sz="1000" spc="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000" spc="-5" dirty="0">
                          <a:latin typeface="Carlito"/>
                          <a:cs typeface="Carlito"/>
                        </a:rPr>
                        <a:t>prima</a:t>
                      </a:r>
                      <a:endParaRPr sz="1000" dirty="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3360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Ferite o dolori fisici non spiegabili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2023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Paura di andare a scuola (non va volentieri)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203">
                <a:tc>
                  <a:txBody>
                    <a:bodyPr/>
                    <a:lstStyle/>
                    <a:p>
                      <a:pPr marL="69850" marR="95250">
                        <a:lnSpc>
                          <a:spcPts val="118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Paura di </a:t>
                      </a: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Arial"/>
                        </a:rPr>
                        <a:t>prendere l’autobus – </a:t>
                      </a: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richiesta di essere  accompagnato - richiesta di fare una strada diversa</a:t>
                      </a: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092">
                <a:tc>
                  <a:txBody>
                    <a:bodyPr/>
                    <a:lstStyle/>
                    <a:p>
                      <a:pPr marL="69850" marR="116205">
                        <a:lnSpc>
                          <a:spcPts val="1185"/>
                        </a:lnSpc>
                        <a:spcBef>
                          <a:spcPts val="5"/>
                        </a:spcBef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Difficoltà relazionali con i compagni X Isolamento /  rifiuto</a:t>
                      </a: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7931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Bassa autostima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Arial"/>
                        </a:rPr>
                        <a:t>Cambiamento nell’umore generale (è più triste,</a:t>
                      </a:r>
                    </a:p>
                    <a:p>
                      <a:pPr marL="69850">
                        <a:lnSpc>
                          <a:spcPts val="1185"/>
                        </a:lnSpc>
                        <a:spcBef>
                          <a:spcPts val="10"/>
                        </a:spcBef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depressa, sola/ritirata)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1169">
                <a:tc>
                  <a:txBody>
                    <a:bodyPr/>
                    <a:lstStyle/>
                    <a:p>
                      <a:pPr marL="69850" marR="197485">
                        <a:lnSpc>
                          <a:spcPts val="1185"/>
                        </a:lnSpc>
                        <a:spcBef>
                          <a:spcPts val="15"/>
                        </a:spcBef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Manifestazioni di disagio fisico comportamentale  (mal di testa, mal di pancia, non mangia, non</a:t>
                      </a:r>
                    </a:p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Arial"/>
                        </a:rPr>
                        <a:t>dorme…)</a:t>
                      </a: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7931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Cambiamenti notati dalla famiglia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7932">
                <a:tc>
                  <a:txBody>
                    <a:bodyPr/>
                    <a:lstStyle/>
                    <a:p>
                      <a:pPr marL="69850">
                        <a:lnSpc>
                          <a:spcPts val="1185"/>
                        </a:lnSpc>
                      </a:pPr>
                      <a:r>
                        <a:rPr sz="1000" spc="-5" dirty="0">
                          <a:solidFill>
                            <a:schemeClr val="tx1"/>
                          </a:solidFill>
                          <a:latin typeface="Carlito"/>
                          <a:ea typeface="+mn-ea"/>
                          <a:cs typeface="Carlito"/>
                        </a:rPr>
                        <a:t>Impotenza e difficoltà a reagire</a:t>
                      </a: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15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2" name="object 2"/>
          <p:cNvSpPr txBox="1"/>
          <p:nvPr/>
        </p:nvSpPr>
        <p:spPr>
          <a:xfrm>
            <a:off x="706627" y="1182369"/>
            <a:ext cx="3452623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rlito"/>
                <a:cs typeface="Carlito"/>
              </a:rPr>
              <a:t>Gravità della situazione della</a:t>
            </a:r>
            <a:r>
              <a:rPr sz="1400" b="1" spc="-20" dirty="0">
                <a:latin typeface="Carlito"/>
                <a:cs typeface="Carlito"/>
              </a:rPr>
              <a:t> </a:t>
            </a:r>
            <a:r>
              <a:rPr sz="1400" b="1" spc="-5" dirty="0">
                <a:latin typeface="Carlito"/>
                <a:cs typeface="Carlito"/>
              </a:rPr>
              <a:t>vittima:</a:t>
            </a:r>
            <a:endParaRPr sz="1400" dirty="0">
              <a:latin typeface="Carlito"/>
              <a:cs typeface="Carlito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719327" y="1504441"/>
          <a:ext cx="6115683" cy="160731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9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marL="2540" algn="ctr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Presenza di tutte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le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risposte</a:t>
                      </a:r>
                      <a:r>
                        <a:rPr sz="11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con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livello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Presenza di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almeno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una</a:t>
                      </a:r>
                      <a:r>
                        <a:rPr sz="11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risposta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con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7937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livello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Presenza di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almeno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una</a:t>
                      </a:r>
                      <a:r>
                        <a:rPr sz="11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risposta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con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793750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livello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1831">
                <a:tc>
                  <a:txBody>
                    <a:bodyPr/>
                    <a:lstStyle/>
                    <a:p>
                      <a:pPr marL="55499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CODICE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VERDE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53340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CODICE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GIALLO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46735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CODICE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ROSSO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706626" y="3535630"/>
            <a:ext cx="2614423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rlito"/>
                <a:cs typeface="Carlito"/>
              </a:rPr>
              <a:t>Sintomatologia </a:t>
            </a:r>
            <a:r>
              <a:rPr sz="1400" b="1" dirty="0">
                <a:latin typeface="Carlito"/>
                <a:cs typeface="Carlito"/>
              </a:rPr>
              <a:t>del</a:t>
            </a:r>
            <a:r>
              <a:rPr sz="1400" b="1" spc="-25" dirty="0">
                <a:latin typeface="Carlito"/>
                <a:cs typeface="Carlito"/>
              </a:rPr>
              <a:t> </a:t>
            </a:r>
            <a:r>
              <a:rPr sz="1400" b="1" spc="-5" dirty="0">
                <a:latin typeface="Carlito"/>
                <a:cs typeface="Carlito"/>
              </a:rPr>
              <a:t>bullo:</a:t>
            </a:r>
            <a:endParaRPr sz="1400" dirty="0">
              <a:latin typeface="Carlito"/>
              <a:cs typeface="Carlito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719327" y="3877690"/>
          <a:ext cx="6414134" cy="45260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5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9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35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5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654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15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1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R="900430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Non</a:t>
                      </a:r>
                      <a:r>
                        <a:rPr sz="1200" b="1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vero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07720">
                        <a:lnSpc>
                          <a:spcPts val="1415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2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68580" marR="120650">
                        <a:lnSpc>
                          <a:spcPct val="101699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In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parte </a:t>
                      </a:r>
                      <a:r>
                        <a:rPr sz="1200" b="1" spc="155" dirty="0">
                          <a:latin typeface="Trebuchet MS"/>
                          <a:cs typeface="Trebuchet MS"/>
                        </a:rPr>
                        <a:t>–</a:t>
                      </a:r>
                      <a:r>
                        <a:rPr sz="1200" b="1" spc="-1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qualche volta  vero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4695">
                        <a:lnSpc>
                          <a:spcPts val="1415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3</a:t>
                      </a:r>
                      <a:endParaRPr sz="1200">
                        <a:latin typeface="Carlito"/>
                        <a:cs typeface="Carlito"/>
                      </a:endParaRPr>
                    </a:p>
                    <a:p>
                      <a:pPr marL="69850" marR="303530">
                        <a:lnSpc>
                          <a:spcPct val="101699"/>
                        </a:lnSpc>
                      </a:pPr>
                      <a:r>
                        <a:rPr sz="1200" b="1" dirty="0">
                          <a:latin typeface="Carlito"/>
                          <a:cs typeface="Carlito"/>
                        </a:rPr>
                        <a:t>Molto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vero</a:t>
                      </a:r>
                      <a:r>
                        <a:rPr sz="1200" b="1" spc="-7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spesso  vero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Comportamenti di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dominanza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verso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i</a:t>
                      </a:r>
                      <a:r>
                        <a:rPr sz="1100" spc="-2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pari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414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Comportamenti</a:t>
                      </a:r>
                      <a:r>
                        <a:rPr sz="1100" spc="-4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che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 marR="313690">
                        <a:lnSpc>
                          <a:spcPts val="1350"/>
                        </a:lnSpc>
                        <a:spcBef>
                          <a:spcPts val="45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prendono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di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mira i 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compagni più</a:t>
                      </a:r>
                      <a:r>
                        <a:rPr sz="1100" spc="-3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deboli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6635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Uno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status per cui</a:t>
                      </a:r>
                      <a:r>
                        <a:rPr sz="11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gli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 marR="348615">
                        <a:lnSpc>
                          <a:spcPct val="100899"/>
                        </a:lnSpc>
                        <a:spcBef>
                          <a:spcPts val="10"/>
                        </a:spcBef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altri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hanno paura</a:t>
                      </a:r>
                      <a:r>
                        <a:rPr sz="1100" spc="-6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di 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lui/lei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8848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Mancanza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 di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 marR="64135">
                        <a:lnSpc>
                          <a:spcPct val="10180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paura/preoccupazione 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per le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conseguenze</a:t>
                      </a:r>
                      <a:r>
                        <a:rPr sz="1100" spc="-6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delle  proprie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 azioni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Assenza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di sensi di</a:t>
                      </a:r>
                      <a:r>
                        <a:rPr sz="1100" spc="-5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colpa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 marR="126364">
                        <a:lnSpc>
                          <a:spcPct val="10180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(se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e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rimproverato non  dimostra sensi di</a:t>
                      </a:r>
                      <a:r>
                        <a:rPr sz="1100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colpa)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8540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Comportamenti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che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 marR="196850">
                        <a:lnSpc>
                          <a:spcPct val="101800"/>
                        </a:lnSpc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creano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pericolo per</a:t>
                      </a:r>
                      <a:r>
                        <a:rPr sz="1100" spc="-5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gli 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altri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7472"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Cambiamenti notati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dalla famiglia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706627" y="8171563"/>
            <a:ext cx="318351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Carlito"/>
                <a:cs typeface="Carlito"/>
              </a:rPr>
              <a:t>Gravità della situazione del</a:t>
            </a:r>
            <a:r>
              <a:rPr sz="1400" b="1" spc="-15" dirty="0">
                <a:latin typeface="Carlito"/>
                <a:cs typeface="Carlito"/>
              </a:rPr>
              <a:t> </a:t>
            </a:r>
            <a:r>
              <a:rPr sz="1400" b="1" spc="-5" dirty="0">
                <a:latin typeface="Carlito"/>
                <a:cs typeface="Carlito"/>
              </a:rPr>
              <a:t>bullo:</a:t>
            </a:r>
            <a:endParaRPr sz="1400" dirty="0">
              <a:latin typeface="Carlito"/>
              <a:cs typeface="Carlito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719327" y="8492997"/>
          <a:ext cx="6115683" cy="143992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8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7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96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7471">
                <a:tc>
                  <a:txBody>
                    <a:bodyPr/>
                    <a:lstStyle/>
                    <a:p>
                      <a:pPr marL="2540" algn="ctr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Presenza di tutte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le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risposte</a:t>
                      </a:r>
                      <a:r>
                        <a:rPr sz="1100" spc="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con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100" b="1" spc="-5" dirty="0">
                          <a:latin typeface="Carlito"/>
                          <a:cs typeface="Carlito"/>
                        </a:rPr>
                        <a:t>livello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1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Presenza di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almeno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una</a:t>
                      </a:r>
                      <a:r>
                        <a:rPr sz="11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risposta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tabLst>
                          <a:tab pos="718820" algn="l"/>
                        </a:tabLst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con	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livello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2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ts val="1290"/>
                        </a:lnSpc>
                      </a:pPr>
                      <a:r>
                        <a:rPr sz="1100" spc="-5" dirty="0">
                          <a:latin typeface="Carlito"/>
                          <a:cs typeface="Carlito"/>
                        </a:rPr>
                        <a:t>Presenza di </a:t>
                      </a:r>
                      <a:r>
                        <a:rPr sz="1100" dirty="0">
                          <a:latin typeface="Carlito"/>
                          <a:cs typeface="Carlito"/>
                        </a:rPr>
                        <a:t>almeno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una</a:t>
                      </a:r>
                      <a:r>
                        <a:rPr sz="1100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spc="-5" dirty="0">
                          <a:latin typeface="Carlito"/>
                          <a:cs typeface="Carlito"/>
                        </a:rPr>
                        <a:t>risposta</a:t>
                      </a:r>
                      <a:endParaRPr sz="1100">
                        <a:latin typeface="Carlito"/>
                        <a:cs typeface="Carlito"/>
                      </a:endParaRPr>
                    </a:p>
                    <a:p>
                      <a:pPr marL="69850">
                        <a:lnSpc>
                          <a:spcPct val="100000"/>
                        </a:lnSpc>
                        <a:spcBef>
                          <a:spcPts val="20"/>
                        </a:spcBef>
                        <a:tabLst>
                          <a:tab pos="654685" algn="l"/>
                        </a:tabLst>
                      </a:pPr>
                      <a:r>
                        <a:rPr sz="1100" dirty="0">
                          <a:latin typeface="Carlito"/>
                          <a:cs typeface="Carlito"/>
                        </a:rPr>
                        <a:t>con	</a:t>
                      </a:r>
                      <a:r>
                        <a:rPr sz="1100" b="1" spc="-5" dirty="0">
                          <a:latin typeface="Carlito"/>
                          <a:cs typeface="Carlito"/>
                        </a:rPr>
                        <a:t>livello</a:t>
                      </a:r>
                      <a:r>
                        <a:rPr sz="1100" b="1" spc="-20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100" b="1" dirty="0">
                          <a:latin typeface="Carlito"/>
                          <a:cs typeface="Carlito"/>
                        </a:rPr>
                        <a:t>3</a:t>
                      </a:r>
                      <a:endParaRPr sz="11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2086">
                <a:tc>
                  <a:txBody>
                    <a:bodyPr/>
                    <a:lstStyle/>
                    <a:p>
                      <a:pPr marL="55499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CODICE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VERDE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533400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CODICE</a:t>
                      </a:r>
                      <a:r>
                        <a:rPr sz="1200" b="1" spc="-15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GIALLO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546735">
                        <a:lnSpc>
                          <a:spcPts val="1405"/>
                        </a:lnSpc>
                      </a:pPr>
                      <a:r>
                        <a:rPr sz="1200" b="1" spc="-5" dirty="0">
                          <a:latin typeface="Carlito"/>
                          <a:cs typeface="Carlito"/>
                        </a:rPr>
                        <a:t>CODICE</a:t>
                      </a:r>
                      <a:r>
                        <a:rPr sz="1200" b="1" dirty="0">
                          <a:latin typeface="Carlito"/>
                          <a:cs typeface="Carlito"/>
                        </a:rPr>
                        <a:t> </a:t>
                      </a:r>
                      <a:r>
                        <a:rPr sz="1200" b="1" spc="-5" dirty="0">
                          <a:latin typeface="Carlito"/>
                          <a:cs typeface="Carlito"/>
                        </a:rPr>
                        <a:t>ROSSO</a:t>
                      </a:r>
                      <a:endParaRPr sz="1200">
                        <a:latin typeface="Carlito"/>
                        <a:cs typeface="Carlito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7609</TotalTime>
  <Words>1487</Words>
  <Application>Microsoft Office PowerPoint</Application>
  <PresentationFormat>Personalizzato</PresentationFormat>
  <Paragraphs>249</Paragraphs>
  <Slides>12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2" baseType="lpstr">
      <vt:lpstr>Arial</vt:lpstr>
      <vt:lpstr>Calibri</vt:lpstr>
      <vt:lpstr>Carlito</vt:lpstr>
      <vt:lpstr>Courier New</vt:lpstr>
      <vt:lpstr>Lucida Sans</vt:lpstr>
      <vt:lpstr>Symbol</vt:lpstr>
      <vt:lpstr>Times New Roman</vt:lpstr>
      <vt:lpstr>Trebuchet MS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PRIMA SEGNALAZIONE DEI CASI DI (PRESUNTO) BULLISMO E CYBERBULLISMO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Raffaella Speranza</dc:creator>
  <cp:lastModifiedBy>Olinda Suriano</cp:lastModifiedBy>
  <cp:revision>12</cp:revision>
  <dcterms:created xsi:type="dcterms:W3CDTF">2021-10-25T10:31:49Z</dcterms:created>
  <dcterms:modified xsi:type="dcterms:W3CDTF">2021-12-05T21:14:47Z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2020-10-26T00:00:00Z</vt:filetime>
  </property>
  <property fmtid="{D5CDD505-2E9C-101B-9397-08002B2CF9AE}" pid="3" name="Creator">
    <vt:lpwstr>Microsoft® Word 2016</vt:lpwstr>
  </property>
  <property fmtid="{D5CDD505-2E9C-101B-9397-08002B2CF9AE}" pid="4" name="LastSaved">
    <vt:filetime>2021-10-25T00:00:00Z</vt:filetime>
  </property>
</Properties>
</file>